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sldIdLst>
    <p:sldId id="256" r:id="rId5"/>
    <p:sldId id="302" r:id="rId6"/>
    <p:sldId id="303" r:id="rId7"/>
    <p:sldId id="280" r:id="rId8"/>
    <p:sldId id="301" r:id="rId9"/>
    <p:sldId id="305" r:id="rId10"/>
    <p:sldId id="309" r:id="rId11"/>
    <p:sldId id="304" r:id="rId12"/>
    <p:sldId id="300" r:id="rId13"/>
    <p:sldId id="312" r:id="rId14"/>
    <p:sldId id="310" r:id="rId15"/>
    <p:sldId id="313" r:id="rId16"/>
    <p:sldId id="314" r:id="rId17"/>
    <p:sldId id="315" r:id="rId18"/>
    <p:sldId id="316" r:id="rId19"/>
    <p:sldId id="317" r:id="rId20"/>
    <p:sldId id="318" r:id="rId21"/>
    <p:sldId id="319" r:id="rId22"/>
    <p:sldId id="320" r:id="rId23"/>
    <p:sldId id="322" r:id="rId24"/>
    <p:sldId id="321" r:id="rId25"/>
    <p:sldId id="325" r:id="rId26"/>
    <p:sldId id="323" r:id="rId27"/>
    <p:sldId id="327" r:id="rId28"/>
    <p:sldId id="328" r:id="rId29"/>
    <p:sldId id="326" r:id="rId30"/>
    <p:sldId id="324"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701"/>
  </p:normalViewPr>
  <p:slideViewPr>
    <p:cSldViewPr>
      <p:cViewPr varScale="1">
        <p:scale>
          <a:sx n="76" d="100"/>
          <a:sy n="76" d="100"/>
        </p:scale>
        <p:origin x="43" y="43"/>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7/27/2025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39416" y="3454628"/>
            <a:ext cx="10801200" cy="1944216"/>
          </a:xfrm>
        </p:spPr>
        <p:txBody>
          <a:bodyPr/>
          <a:lstStyle/>
          <a:p>
            <a:pPr algn="just"/>
            <a:r>
              <a:rPr lang="en-US" sz="5400" dirty="0"/>
              <a:t>Vehicle price prediction using  ML  algorithms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256240" y="5733256"/>
            <a:ext cx="10040112" cy="1280160"/>
          </a:xfrm>
        </p:spPr>
        <p:txBody>
          <a:bodyPr/>
          <a:lstStyle/>
          <a:p>
            <a:r>
              <a:rPr lang="en-US" dirty="0"/>
              <a:t>Indumathi Rajendran</a:t>
            </a:r>
          </a:p>
        </p:txBody>
      </p:sp>
      <p:sp>
        <p:nvSpPr>
          <p:cNvPr id="4" name="Title 1">
            <a:extLst>
              <a:ext uri="{FF2B5EF4-FFF2-40B4-BE49-F238E27FC236}">
                <a16:creationId xmlns:a16="http://schemas.microsoft.com/office/drawing/2014/main" id="{29B32A1D-E957-4894-1237-8F5386C99D2B}"/>
              </a:ext>
            </a:extLst>
          </p:cNvPr>
          <p:cNvSpPr txBox="1">
            <a:spLocks/>
          </p:cNvSpPr>
          <p:nvPr/>
        </p:nvSpPr>
        <p:spPr>
          <a:xfrm>
            <a:off x="516285" y="332656"/>
            <a:ext cx="11089232" cy="237626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9600" b="1" i="0" kern="1200" cap="all" spc="300" baseline="0">
                <a:ln w="28575">
                  <a:solidFill>
                    <a:schemeClr val="tx1"/>
                  </a:solidFill>
                </a:ln>
                <a:noFill/>
                <a:latin typeface="+mj-lt"/>
                <a:ea typeface="+mj-ea"/>
                <a:cs typeface="Arial" panose="020B0604020202020204" pitchFamily="34" charset="0"/>
              </a:defRPr>
            </a:lvl1pPr>
          </a:lstStyle>
          <a:p>
            <a:pPr algn="ctr"/>
            <a:r>
              <a:rPr lang="en-US" sz="5400" dirty="0"/>
              <a:t>Unified mentor – machine learning internship project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D85E9-9F82-B67B-10A1-A91A819047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42F5A2-2185-7AC1-D2B9-CBD2451D87F7}"/>
              </a:ext>
            </a:extLst>
          </p:cNvPr>
          <p:cNvSpPr>
            <a:spLocks noGrp="1"/>
          </p:cNvSpPr>
          <p:nvPr>
            <p:ph type="title"/>
          </p:nvPr>
        </p:nvSpPr>
        <p:spPr>
          <a:xfrm>
            <a:off x="335360" y="604315"/>
            <a:ext cx="11089232" cy="1080120"/>
          </a:xfrm>
        </p:spPr>
        <p:txBody>
          <a:bodyPr/>
          <a:lstStyle/>
          <a:p>
            <a:pPr algn="ctr"/>
            <a:r>
              <a:rPr lang="en-US" sz="3200" dirty="0"/>
              <a:t>EDA - BIVARIATE ANALYSIS </a:t>
            </a:r>
          </a:p>
        </p:txBody>
      </p:sp>
      <p:sp>
        <p:nvSpPr>
          <p:cNvPr id="2" name="Footer Placeholder 1">
            <a:extLst>
              <a:ext uri="{FF2B5EF4-FFF2-40B4-BE49-F238E27FC236}">
                <a16:creationId xmlns:a16="http://schemas.microsoft.com/office/drawing/2014/main" id="{1D3987C9-BCD6-ECD5-A7B2-52503472BDFA}"/>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3CA4526A-2911-7982-D0EF-9FC5CD5AA721}"/>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6" name="Picture 5">
            <a:extLst>
              <a:ext uri="{FF2B5EF4-FFF2-40B4-BE49-F238E27FC236}">
                <a16:creationId xmlns:a16="http://schemas.microsoft.com/office/drawing/2014/main" id="{A8614F8F-D243-CF76-BEDD-32FE68ABB409}"/>
              </a:ext>
            </a:extLst>
          </p:cNvPr>
          <p:cNvPicPr>
            <a:picLocks noChangeAspect="1"/>
          </p:cNvPicPr>
          <p:nvPr/>
        </p:nvPicPr>
        <p:blipFill>
          <a:blip r:embed="rId2"/>
          <a:stretch>
            <a:fillRect/>
          </a:stretch>
        </p:blipFill>
        <p:spPr>
          <a:xfrm>
            <a:off x="911424" y="1412776"/>
            <a:ext cx="10657184" cy="5328592"/>
          </a:xfrm>
          <a:prstGeom prst="rect">
            <a:avLst/>
          </a:prstGeom>
        </p:spPr>
      </p:pic>
    </p:spTree>
    <p:extLst>
      <p:ext uri="{BB962C8B-B14F-4D97-AF65-F5344CB8AC3E}">
        <p14:creationId xmlns:p14="http://schemas.microsoft.com/office/powerpoint/2010/main" val="317658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E95E-FF95-56D3-3A38-22EFBFFA70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FB4092-3D23-A35A-9BFB-DFA56853B6C0}"/>
              </a:ext>
            </a:extLst>
          </p:cNvPr>
          <p:cNvSpPr>
            <a:spLocks noGrp="1"/>
          </p:cNvSpPr>
          <p:nvPr>
            <p:ph type="title"/>
          </p:nvPr>
        </p:nvSpPr>
        <p:spPr>
          <a:xfrm>
            <a:off x="587388" y="604316"/>
            <a:ext cx="11089232" cy="1080120"/>
          </a:xfrm>
        </p:spPr>
        <p:txBody>
          <a:bodyPr/>
          <a:lstStyle/>
          <a:p>
            <a:pPr algn="ctr"/>
            <a:r>
              <a:rPr lang="en-US" sz="3200" dirty="0"/>
              <a:t>FEATURE CORRELATION</a:t>
            </a:r>
          </a:p>
        </p:txBody>
      </p:sp>
      <p:sp>
        <p:nvSpPr>
          <p:cNvPr id="2" name="Footer Placeholder 1">
            <a:extLst>
              <a:ext uri="{FF2B5EF4-FFF2-40B4-BE49-F238E27FC236}">
                <a16:creationId xmlns:a16="http://schemas.microsoft.com/office/drawing/2014/main" id="{F2D5D5A6-FD13-ED46-2D72-F9264B8B53F8}"/>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30923A05-3945-52B8-2491-6DAA29E1DCF1}"/>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6" name="Picture 5">
            <a:extLst>
              <a:ext uri="{FF2B5EF4-FFF2-40B4-BE49-F238E27FC236}">
                <a16:creationId xmlns:a16="http://schemas.microsoft.com/office/drawing/2014/main" id="{2599E681-8BE0-8F5B-EFB8-6366DB10267E}"/>
              </a:ext>
            </a:extLst>
          </p:cNvPr>
          <p:cNvPicPr>
            <a:picLocks noChangeAspect="1"/>
          </p:cNvPicPr>
          <p:nvPr/>
        </p:nvPicPr>
        <p:blipFill>
          <a:blip r:embed="rId2"/>
          <a:stretch>
            <a:fillRect/>
          </a:stretch>
        </p:blipFill>
        <p:spPr>
          <a:xfrm>
            <a:off x="2495600" y="1412777"/>
            <a:ext cx="7272808" cy="5328592"/>
          </a:xfrm>
          <a:prstGeom prst="rect">
            <a:avLst/>
          </a:prstGeom>
        </p:spPr>
      </p:pic>
    </p:spTree>
    <p:extLst>
      <p:ext uri="{BB962C8B-B14F-4D97-AF65-F5344CB8AC3E}">
        <p14:creationId xmlns:p14="http://schemas.microsoft.com/office/powerpoint/2010/main" val="271731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7B011-DC25-5647-B418-F731E54209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5D6ED-86E6-2C69-44FA-299FB09B60D7}"/>
              </a:ext>
            </a:extLst>
          </p:cNvPr>
          <p:cNvSpPr>
            <a:spLocks noGrp="1"/>
          </p:cNvSpPr>
          <p:nvPr>
            <p:ph type="title"/>
          </p:nvPr>
        </p:nvSpPr>
        <p:spPr>
          <a:xfrm>
            <a:off x="551384" y="820618"/>
            <a:ext cx="11089232" cy="1080120"/>
          </a:xfrm>
        </p:spPr>
        <p:txBody>
          <a:bodyPr/>
          <a:lstStyle/>
          <a:p>
            <a:pPr algn="ctr"/>
            <a:r>
              <a:rPr lang="en-US" sz="3200" dirty="0"/>
              <a:t>DESIGN METHODOLOGY</a:t>
            </a:r>
          </a:p>
        </p:txBody>
      </p:sp>
      <p:sp>
        <p:nvSpPr>
          <p:cNvPr id="2" name="Footer Placeholder 1">
            <a:extLst>
              <a:ext uri="{FF2B5EF4-FFF2-40B4-BE49-F238E27FC236}">
                <a16:creationId xmlns:a16="http://schemas.microsoft.com/office/drawing/2014/main" id="{D7197BC1-7201-A663-511B-A2D985EC24A8}"/>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57DB7388-040C-1BF0-C2F7-B4AD909E6EF3}"/>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5" name="Picture 4">
            <a:extLst>
              <a:ext uri="{FF2B5EF4-FFF2-40B4-BE49-F238E27FC236}">
                <a16:creationId xmlns:a16="http://schemas.microsoft.com/office/drawing/2014/main" id="{D927F8E5-20D4-7FB4-85A0-813EBBE1065D}"/>
              </a:ext>
            </a:extLst>
          </p:cNvPr>
          <p:cNvPicPr>
            <a:picLocks noChangeAspect="1"/>
          </p:cNvPicPr>
          <p:nvPr/>
        </p:nvPicPr>
        <p:blipFill>
          <a:blip r:embed="rId2"/>
          <a:stretch>
            <a:fillRect/>
          </a:stretch>
        </p:blipFill>
        <p:spPr>
          <a:xfrm>
            <a:off x="1343472" y="1828773"/>
            <a:ext cx="9940754" cy="1766005"/>
          </a:xfrm>
          <a:prstGeom prst="rect">
            <a:avLst/>
          </a:prstGeom>
        </p:spPr>
      </p:pic>
      <p:sp>
        <p:nvSpPr>
          <p:cNvPr id="8" name="TextBox 7">
            <a:extLst>
              <a:ext uri="{FF2B5EF4-FFF2-40B4-BE49-F238E27FC236}">
                <a16:creationId xmlns:a16="http://schemas.microsoft.com/office/drawing/2014/main" id="{59164123-597A-0222-C2D8-B44A720B966F}"/>
              </a:ext>
            </a:extLst>
          </p:cNvPr>
          <p:cNvSpPr txBox="1"/>
          <p:nvPr/>
        </p:nvSpPr>
        <p:spPr>
          <a:xfrm>
            <a:off x="1271464" y="3933056"/>
            <a:ext cx="10513168" cy="1477328"/>
          </a:xfrm>
          <a:prstGeom prst="rect">
            <a:avLst/>
          </a:prstGeom>
          <a:noFill/>
        </p:spPr>
        <p:txBody>
          <a:bodyPr wrap="square">
            <a:spAutoFit/>
          </a:bodyPr>
          <a:lstStyle/>
          <a:p>
            <a:r>
              <a:rPr lang="en-US" dirty="0"/>
              <a:t>The overall design methodology followed a typical machine learning pipeline consisting of data acquisition, preprocessing, model training, and deployment. After loading and understanding the dataset, the data was cleaned by handling missing values, encoding categorical variables, and scaling numerical features. Exploratory Data Analysis (EDA) was conducted to identify patterns, correlations, and outliers, which guided feature selection and transformation strategies.</a:t>
            </a:r>
            <a:endParaRPr lang="en-IN" dirty="0"/>
          </a:p>
        </p:txBody>
      </p:sp>
    </p:spTree>
    <p:extLst>
      <p:ext uri="{BB962C8B-B14F-4D97-AF65-F5344CB8AC3E}">
        <p14:creationId xmlns:p14="http://schemas.microsoft.com/office/powerpoint/2010/main" val="144896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3149-50AC-C2D4-92A3-D295AFF76D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2BA147-34FF-BDCD-5812-8823A871E299}"/>
              </a:ext>
            </a:extLst>
          </p:cNvPr>
          <p:cNvSpPr>
            <a:spLocks noGrp="1"/>
          </p:cNvSpPr>
          <p:nvPr>
            <p:ph type="title"/>
          </p:nvPr>
        </p:nvSpPr>
        <p:spPr>
          <a:xfrm>
            <a:off x="697225" y="764676"/>
            <a:ext cx="11089232" cy="1080120"/>
          </a:xfrm>
        </p:spPr>
        <p:txBody>
          <a:bodyPr/>
          <a:lstStyle/>
          <a:p>
            <a:pPr algn="ctr"/>
            <a:r>
              <a:rPr lang="en-US" sz="3200" dirty="0"/>
              <a:t>Machine learning design approach</a:t>
            </a:r>
          </a:p>
        </p:txBody>
      </p:sp>
      <p:sp>
        <p:nvSpPr>
          <p:cNvPr id="2" name="Footer Placeholder 1">
            <a:extLst>
              <a:ext uri="{FF2B5EF4-FFF2-40B4-BE49-F238E27FC236}">
                <a16:creationId xmlns:a16="http://schemas.microsoft.com/office/drawing/2014/main" id="{DAA3F323-601B-4AB6-29CA-886EA3961504}"/>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57CF05AE-DD27-03D3-9036-253AAECEF7DD}"/>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5" name="Picture 4">
            <a:extLst>
              <a:ext uri="{FF2B5EF4-FFF2-40B4-BE49-F238E27FC236}">
                <a16:creationId xmlns:a16="http://schemas.microsoft.com/office/drawing/2014/main" id="{BDFECD03-C180-C815-7800-A2ED2F5C7155}"/>
              </a:ext>
            </a:extLst>
          </p:cNvPr>
          <p:cNvPicPr>
            <a:picLocks noChangeAspect="1"/>
          </p:cNvPicPr>
          <p:nvPr/>
        </p:nvPicPr>
        <p:blipFill>
          <a:blip r:embed="rId2"/>
          <a:stretch>
            <a:fillRect/>
          </a:stretch>
        </p:blipFill>
        <p:spPr>
          <a:xfrm>
            <a:off x="1271464" y="1684435"/>
            <a:ext cx="9940754" cy="1766005"/>
          </a:xfrm>
          <a:prstGeom prst="rect">
            <a:avLst/>
          </a:prstGeom>
        </p:spPr>
      </p:pic>
      <p:sp>
        <p:nvSpPr>
          <p:cNvPr id="8" name="TextBox 7">
            <a:extLst>
              <a:ext uri="{FF2B5EF4-FFF2-40B4-BE49-F238E27FC236}">
                <a16:creationId xmlns:a16="http://schemas.microsoft.com/office/drawing/2014/main" id="{FB4F830F-617A-4A4D-F202-A8B713625C9E}"/>
              </a:ext>
            </a:extLst>
          </p:cNvPr>
          <p:cNvSpPr txBox="1"/>
          <p:nvPr/>
        </p:nvSpPr>
        <p:spPr>
          <a:xfrm>
            <a:off x="1270185" y="3791896"/>
            <a:ext cx="10513168" cy="2308324"/>
          </a:xfrm>
          <a:prstGeom prst="rect">
            <a:avLst/>
          </a:prstGeom>
          <a:noFill/>
        </p:spPr>
        <p:txBody>
          <a:bodyPr wrap="square">
            <a:spAutoFit/>
          </a:bodyPr>
          <a:lstStyle/>
          <a:p>
            <a:r>
              <a:rPr lang="en-US" dirty="0"/>
              <a:t>Once the data was prepared, multiple machine learning algorithms were evaluated, including Linear Regression, Decision Tree Regressor, and Random Forest Regressor. The dataset was split into training and test sets (typically 80:20), and models were trained using the training data. Performance was evaluated using metrics such as Mean Absolute Error (MAE), Root Mean Squared Error (RMSE), and R² score. The best-performing model was then saved using </a:t>
            </a:r>
            <a:r>
              <a:rPr lang="en-US" dirty="0" err="1"/>
              <a:t>joblib</a:t>
            </a:r>
            <a:r>
              <a:rPr lang="en-US" dirty="0"/>
              <a:t> and integrated into a Flask API for deployment, allowing real-time price predictions through JSON inputs. This end-to-end workflow ensured that the solution was accurate, scalable, and ready for real-world application.</a:t>
            </a:r>
          </a:p>
          <a:p>
            <a:endParaRPr lang="en-IN" dirty="0"/>
          </a:p>
        </p:txBody>
      </p:sp>
    </p:spTree>
    <p:extLst>
      <p:ext uri="{BB962C8B-B14F-4D97-AF65-F5344CB8AC3E}">
        <p14:creationId xmlns:p14="http://schemas.microsoft.com/office/powerpoint/2010/main" val="22800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154DE-BD02-385B-9AE7-B7113BFB64CC}"/>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106EE026-96CC-2C64-D76D-E83CF6E166A9}"/>
              </a:ext>
            </a:extLst>
          </p:cNvPr>
          <p:cNvSpPr>
            <a:spLocks noGrp="1"/>
          </p:cNvSpPr>
          <p:nvPr>
            <p:ph type="title"/>
          </p:nvPr>
        </p:nvSpPr>
        <p:spPr>
          <a:xfrm>
            <a:off x="579806" y="489295"/>
            <a:ext cx="10972800" cy="1572768"/>
          </a:xfrm>
        </p:spPr>
        <p:txBody>
          <a:bodyPr/>
          <a:lstStyle/>
          <a:p>
            <a:r>
              <a:rPr lang="en-US" sz="3600" dirty="0"/>
              <a:t>Model selection and  building</a:t>
            </a:r>
          </a:p>
        </p:txBody>
      </p:sp>
      <p:sp>
        <p:nvSpPr>
          <p:cNvPr id="7" name="Footer Placeholder 6">
            <a:extLst>
              <a:ext uri="{FF2B5EF4-FFF2-40B4-BE49-F238E27FC236}">
                <a16:creationId xmlns:a16="http://schemas.microsoft.com/office/drawing/2014/main" id="{C87CCC14-A52A-D71B-ECCC-F7828F64BCE0}"/>
              </a:ext>
            </a:extLst>
          </p:cNvPr>
          <p:cNvSpPr>
            <a:spLocks noGrp="1"/>
          </p:cNvSpPr>
          <p:nvPr>
            <p:ph type="ftr" sz="quarter" idx="11"/>
          </p:nvPr>
        </p:nvSpPr>
        <p:spPr/>
        <p:txBody>
          <a:bodyPr/>
          <a:lstStyle/>
          <a:p>
            <a:r>
              <a:rPr lang="en-US" sz="1600" dirty="0"/>
              <a:t>VEHICLE PRICE PREDICTION</a:t>
            </a:r>
          </a:p>
        </p:txBody>
      </p:sp>
      <p:sp>
        <p:nvSpPr>
          <p:cNvPr id="8" name="Slide Number Placeholder 7">
            <a:extLst>
              <a:ext uri="{FF2B5EF4-FFF2-40B4-BE49-F238E27FC236}">
                <a16:creationId xmlns:a16="http://schemas.microsoft.com/office/drawing/2014/main" id="{1028F37B-9BF6-144C-5261-2FF1589296A7}"/>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13" name="TextBox 12">
            <a:extLst>
              <a:ext uri="{FF2B5EF4-FFF2-40B4-BE49-F238E27FC236}">
                <a16:creationId xmlns:a16="http://schemas.microsoft.com/office/drawing/2014/main" id="{E3A85003-1CB1-1D99-D57F-8134CAC3AF26}"/>
              </a:ext>
            </a:extLst>
          </p:cNvPr>
          <p:cNvSpPr txBox="1"/>
          <p:nvPr/>
        </p:nvSpPr>
        <p:spPr>
          <a:xfrm>
            <a:off x="639394" y="1859340"/>
            <a:ext cx="11145238" cy="646331"/>
          </a:xfrm>
          <a:prstGeom prst="rect">
            <a:avLst/>
          </a:prstGeom>
          <a:noFill/>
        </p:spPr>
        <p:txBody>
          <a:bodyPr wrap="square">
            <a:spAutoFit/>
          </a:bodyPr>
          <a:lstStyle/>
          <a:p>
            <a:endParaRPr lang="en-IN" dirty="0"/>
          </a:p>
          <a:p>
            <a:endParaRPr lang="en-IN" dirty="0"/>
          </a:p>
        </p:txBody>
      </p:sp>
      <p:sp>
        <p:nvSpPr>
          <p:cNvPr id="6" name="TextBox 5">
            <a:extLst>
              <a:ext uri="{FF2B5EF4-FFF2-40B4-BE49-F238E27FC236}">
                <a16:creationId xmlns:a16="http://schemas.microsoft.com/office/drawing/2014/main" id="{AE43F895-3CDD-C2D0-C7EF-51747C956CB6}"/>
              </a:ext>
            </a:extLst>
          </p:cNvPr>
          <p:cNvSpPr txBox="1"/>
          <p:nvPr/>
        </p:nvSpPr>
        <p:spPr>
          <a:xfrm>
            <a:off x="1703512" y="1859340"/>
            <a:ext cx="9505056" cy="4247317"/>
          </a:xfrm>
          <a:prstGeom prst="rect">
            <a:avLst/>
          </a:prstGeom>
          <a:noFill/>
        </p:spPr>
        <p:txBody>
          <a:bodyPr wrap="square">
            <a:spAutoFit/>
          </a:bodyPr>
          <a:lstStyle/>
          <a:p>
            <a:r>
              <a:rPr lang="en-IN" dirty="0"/>
              <a:t>🧠 </a:t>
            </a:r>
            <a:r>
              <a:rPr lang="en-IN" b="1" dirty="0"/>
              <a:t>Model Building</a:t>
            </a:r>
          </a:p>
          <a:p>
            <a:endParaRPr lang="en-IN" dirty="0"/>
          </a:p>
          <a:p>
            <a:r>
              <a:rPr lang="en-IN" b="1" dirty="0"/>
              <a:t>Feature Selection</a:t>
            </a:r>
          </a:p>
          <a:p>
            <a:endParaRPr lang="en-IN" dirty="0"/>
          </a:p>
          <a:p>
            <a:r>
              <a:rPr lang="en-IN" dirty="0"/>
              <a:t>Selected key features affecting vehicle price:</a:t>
            </a:r>
          </a:p>
          <a:p>
            <a:r>
              <a:rPr lang="en-IN" dirty="0"/>
              <a:t>year, make, model, engine, mileage, transmission, fuel, drivetrain, etc.</a:t>
            </a:r>
          </a:p>
          <a:p>
            <a:endParaRPr lang="en-IN" dirty="0"/>
          </a:p>
          <a:p>
            <a:r>
              <a:rPr lang="en-IN" dirty="0"/>
              <a:t>Removed high-cardinality or irrelevant features (if any)</a:t>
            </a:r>
          </a:p>
          <a:p>
            <a:endParaRPr lang="en-IN" dirty="0"/>
          </a:p>
          <a:p>
            <a:r>
              <a:rPr lang="en-IN" b="1" dirty="0"/>
              <a:t>Train-Test Split</a:t>
            </a:r>
          </a:p>
          <a:p>
            <a:endParaRPr lang="en-IN" dirty="0"/>
          </a:p>
          <a:p>
            <a:r>
              <a:rPr lang="en-IN" dirty="0"/>
              <a:t>Data split into training (80%) and testing (20%) sets</a:t>
            </a:r>
          </a:p>
          <a:p>
            <a:endParaRPr lang="en-IN" dirty="0"/>
          </a:p>
          <a:p>
            <a:r>
              <a:rPr lang="en-IN" dirty="0"/>
              <a:t>Ensures model performance is evaluated on unseen data</a:t>
            </a:r>
          </a:p>
          <a:p>
            <a:endParaRPr lang="en-IN" dirty="0"/>
          </a:p>
        </p:txBody>
      </p:sp>
    </p:spTree>
    <p:extLst>
      <p:ext uri="{BB962C8B-B14F-4D97-AF65-F5344CB8AC3E}">
        <p14:creationId xmlns:p14="http://schemas.microsoft.com/office/powerpoint/2010/main" val="8705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0BA0-5392-1D8C-BFC0-8CE4AFFDCEF9}"/>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8CF10EB1-9B60-1C38-4116-E4CC5048A86E}"/>
              </a:ext>
            </a:extLst>
          </p:cNvPr>
          <p:cNvSpPr>
            <a:spLocks noGrp="1"/>
          </p:cNvSpPr>
          <p:nvPr>
            <p:ph type="title"/>
          </p:nvPr>
        </p:nvSpPr>
        <p:spPr>
          <a:xfrm>
            <a:off x="609600" y="312257"/>
            <a:ext cx="10972800" cy="1572768"/>
          </a:xfrm>
        </p:spPr>
        <p:txBody>
          <a:bodyPr/>
          <a:lstStyle/>
          <a:p>
            <a:r>
              <a:rPr lang="en-US" sz="3600" dirty="0"/>
              <a:t>Model training &amp; evaluation</a:t>
            </a:r>
          </a:p>
        </p:txBody>
      </p:sp>
      <p:sp>
        <p:nvSpPr>
          <p:cNvPr id="7" name="Footer Placeholder 6">
            <a:extLst>
              <a:ext uri="{FF2B5EF4-FFF2-40B4-BE49-F238E27FC236}">
                <a16:creationId xmlns:a16="http://schemas.microsoft.com/office/drawing/2014/main" id="{D5868FDA-2BF2-1321-2298-516F8841EDE9}"/>
              </a:ext>
            </a:extLst>
          </p:cNvPr>
          <p:cNvSpPr>
            <a:spLocks noGrp="1"/>
          </p:cNvSpPr>
          <p:nvPr>
            <p:ph type="ftr" sz="quarter" idx="11"/>
          </p:nvPr>
        </p:nvSpPr>
        <p:spPr/>
        <p:txBody>
          <a:bodyPr/>
          <a:lstStyle/>
          <a:p>
            <a:r>
              <a:rPr lang="en-US" sz="1600" dirty="0"/>
              <a:t>VEHICLE PRICE PREDICTION</a:t>
            </a:r>
          </a:p>
        </p:txBody>
      </p:sp>
      <p:sp>
        <p:nvSpPr>
          <p:cNvPr id="8" name="Slide Number Placeholder 7">
            <a:extLst>
              <a:ext uri="{FF2B5EF4-FFF2-40B4-BE49-F238E27FC236}">
                <a16:creationId xmlns:a16="http://schemas.microsoft.com/office/drawing/2014/main" id="{672B8D9D-776D-8A76-7640-E2FBBD8ED6A8}"/>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13" name="TextBox 12">
            <a:extLst>
              <a:ext uri="{FF2B5EF4-FFF2-40B4-BE49-F238E27FC236}">
                <a16:creationId xmlns:a16="http://schemas.microsoft.com/office/drawing/2014/main" id="{443EB5F8-9AFA-6325-5AA6-63FDFB8B073E}"/>
              </a:ext>
            </a:extLst>
          </p:cNvPr>
          <p:cNvSpPr txBox="1"/>
          <p:nvPr/>
        </p:nvSpPr>
        <p:spPr>
          <a:xfrm>
            <a:off x="639394" y="1859340"/>
            <a:ext cx="11145238" cy="646331"/>
          </a:xfrm>
          <a:prstGeom prst="rect">
            <a:avLst/>
          </a:prstGeom>
          <a:noFill/>
        </p:spPr>
        <p:txBody>
          <a:bodyPr wrap="square">
            <a:spAutoFit/>
          </a:bodyPr>
          <a:lstStyle/>
          <a:p>
            <a:endParaRPr lang="en-IN" dirty="0"/>
          </a:p>
          <a:p>
            <a:endParaRPr lang="en-IN" dirty="0"/>
          </a:p>
        </p:txBody>
      </p:sp>
      <p:sp>
        <p:nvSpPr>
          <p:cNvPr id="10" name="TextBox 9">
            <a:extLst>
              <a:ext uri="{FF2B5EF4-FFF2-40B4-BE49-F238E27FC236}">
                <a16:creationId xmlns:a16="http://schemas.microsoft.com/office/drawing/2014/main" id="{972AA7BC-461C-CFC2-60A5-C209241A78DB}"/>
              </a:ext>
            </a:extLst>
          </p:cNvPr>
          <p:cNvSpPr txBox="1"/>
          <p:nvPr/>
        </p:nvSpPr>
        <p:spPr>
          <a:xfrm>
            <a:off x="2639616" y="1523082"/>
            <a:ext cx="10225136" cy="5355312"/>
          </a:xfrm>
          <a:prstGeom prst="rect">
            <a:avLst/>
          </a:prstGeom>
          <a:noFill/>
        </p:spPr>
        <p:txBody>
          <a:bodyPr wrap="square">
            <a:spAutoFit/>
          </a:bodyPr>
          <a:lstStyle/>
          <a:p>
            <a:r>
              <a:rPr lang="en-IN" dirty="0"/>
              <a:t>Algorithms Explored</a:t>
            </a:r>
          </a:p>
          <a:p>
            <a:endParaRPr lang="en-IN" dirty="0"/>
          </a:p>
          <a:p>
            <a:r>
              <a:rPr lang="en-IN" dirty="0"/>
              <a:t>🔹 Linear Regression</a:t>
            </a:r>
          </a:p>
          <a:p>
            <a:r>
              <a:rPr lang="en-IN" dirty="0"/>
              <a:t>Simple, interpretable, but underfit complex patterns</a:t>
            </a:r>
          </a:p>
          <a:p>
            <a:endParaRPr lang="en-IN" dirty="0"/>
          </a:p>
          <a:p>
            <a:r>
              <a:rPr lang="en-IN" dirty="0"/>
              <a:t>🔹 Random Forest Regressor </a:t>
            </a:r>
          </a:p>
          <a:p>
            <a:r>
              <a:rPr lang="en-IN" dirty="0"/>
              <a:t>Robust to outliers and feature interactions</a:t>
            </a:r>
          </a:p>
          <a:p>
            <a:endParaRPr lang="en-IN" dirty="0"/>
          </a:p>
          <a:p>
            <a:r>
              <a:rPr lang="en-IN" dirty="0"/>
              <a:t>🔹 </a:t>
            </a:r>
            <a:r>
              <a:rPr lang="en-IN" dirty="0" err="1"/>
              <a:t>XGBoost</a:t>
            </a:r>
            <a:r>
              <a:rPr lang="en-IN" dirty="0"/>
              <a:t> Regressor</a:t>
            </a:r>
          </a:p>
          <a:p>
            <a:endParaRPr lang="en-IN" dirty="0"/>
          </a:p>
          <a:p>
            <a:r>
              <a:rPr lang="en-IN" dirty="0"/>
              <a:t>Boosting-based, slightly overfit due to small dataset</a:t>
            </a:r>
          </a:p>
          <a:p>
            <a:endParaRPr lang="en-IN" dirty="0"/>
          </a:p>
          <a:p>
            <a:r>
              <a:rPr lang="en-IN" dirty="0"/>
              <a:t>Model Training</a:t>
            </a:r>
          </a:p>
          <a:p>
            <a:endParaRPr lang="en-IN" dirty="0"/>
          </a:p>
          <a:p>
            <a:r>
              <a:rPr lang="en-IN" dirty="0"/>
              <a:t>Used Random Forest with tuned hyperparameters:</a:t>
            </a:r>
          </a:p>
          <a:p>
            <a:endParaRPr lang="en-IN" dirty="0"/>
          </a:p>
          <a:p>
            <a:r>
              <a:rPr lang="en-IN" dirty="0"/>
              <a:t>Trained on processed dataset</a:t>
            </a:r>
          </a:p>
          <a:p>
            <a:endParaRPr lang="en-IN" dirty="0"/>
          </a:p>
          <a:p>
            <a:r>
              <a:rPr lang="en-IN" dirty="0"/>
              <a:t>Model Saving  for deployment</a:t>
            </a:r>
          </a:p>
        </p:txBody>
      </p:sp>
    </p:spTree>
    <p:extLst>
      <p:ext uri="{BB962C8B-B14F-4D97-AF65-F5344CB8AC3E}">
        <p14:creationId xmlns:p14="http://schemas.microsoft.com/office/powerpoint/2010/main" val="335527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F30EB-7776-4E61-0C48-30E9D6CEC4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0D9F5B-34BD-03D8-D440-284220794D7E}"/>
              </a:ext>
            </a:extLst>
          </p:cNvPr>
          <p:cNvSpPr>
            <a:spLocks noGrp="1"/>
          </p:cNvSpPr>
          <p:nvPr>
            <p:ph type="title"/>
          </p:nvPr>
        </p:nvSpPr>
        <p:spPr>
          <a:xfrm>
            <a:off x="697225" y="599055"/>
            <a:ext cx="11089232" cy="1080120"/>
          </a:xfrm>
        </p:spPr>
        <p:txBody>
          <a:bodyPr/>
          <a:lstStyle/>
          <a:p>
            <a:pPr algn="ctr"/>
            <a:r>
              <a:rPr lang="en-US" sz="3200" dirty="0"/>
              <a:t>Model evaluation</a:t>
            </a:r>
          </a:p>
        </p:txBody>
      </p:sp>
      <p:sp>
        <p:nvSpPr>
          <p:cNvPr id="2" name="Footer Placeholder 1">
            <a:extLst>
              <a:ext uri="{FF2B5EF4-FFF2-40B4-BE49-F238E27FC236}">
                <a16:creationId xmlns:a16="http://schemas.microsoft.com/office/drawing/2014/main" id="{CA40350B-052F-9885-56C8-C106AC1610C8}"/>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2D23B01A-BFDE-607D-9ABD-1272BD3C07C0}"/>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7" name="Picture 6">
            <a:extLst>
              <a:ext uri="{FF2B5EF4-FFF2-40B4-BE49-F238E27FC236}">
                <a16:creationId xmlns:a16="http://schemas.microsoft.com/office/drawing/2014/main" id="{FF1DBA78-6BD5-7953-622E-7AEF363841BF}"/>
              </a:ext>
            </a:extLst>
          </p:cNvPr>
          <p:cNvPicPr>
            <a:picLocks noChangeAspect="1"/>
          </p:cNvPicPr>
          <p:nvPr/>
        </p:nvPicPr>
        <p:blipFill>
          <a:blip r:embed="rId2"/>
          <a:stretch>
            <a:fillRect/>
          </a:stretch>
        </p:blipFill>
        <p:spPr>
          <a:xfrm>
            <a:off x="335361" y="1421495"/>
            <a:ext cx="5398773" cy="4665778"/>
          </a:xfrm>
          <a:prstGeom prst="rect">
            <a:avLst/>
          </a:prstGeom>
        </p:spPr>
      </p:pic>
      <p:pic>
        <p:nvPicPr>
          <p:cNvPr id="10" name="Picture 9">
            <a:extLst>
              <a:ext uri="{FF2B5EF4-FFF2-40B4-BE49-F238E27FC236}">
                <a16:creationId xmlns:a16="http://schemas.microsoft.com/office/drawing/2014/main" id="{E5C0117B-8B45-FBDF-1110-71438A3EAF08}"/>
              </a:ext>
            </a:extLst>
          </p:cNvPr>
          <p:cNvPicPr>
            <a:picLocks noChangeAspect="1"/>
          </p:cNvPicPr>
          <p:nvPr/>
        </p:nvPicPr>
        <p:blipFill>
          <a:blip r:embed="rId3"/>
          <a:stretch>
            <a:fillRect/>
          </a:stretch>
        </p:blipFill>
        <p:spPr>
          <a:xfrm>
            <a:off x="6377510" y="1340768"/>
            <a:ext cx="5479129" cy="4665777"/>
          </a:xfrm>
          <a:prstGeom prst="rect">
            <a:avLst/>
          </a:prstGeom>
        </p:spPr>
      </p:pic>
    </p:spTree>
    <p:extLst>
      <p:ext uri="{BB962C8B-B14F-4D97-AF65-F5344CB8AC3E}">
        <p14:creationId xmlns:p14="http://schemas.microsoft.com/office/powerpoint/2010/main" val="3970682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0D421-A853-424D-B76F-5959BFA3F76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7187DF-57C2-C4D9-8CF0-F9E7665F642F}"/>
              </a:ext>
            </a:extLst>
          </p:cNvPr>
          <p:cNvSpPr>
            <a:spLocks noGrp="1"/>
          </p:cNvSpPr>
          <p:nvPr>
            <p:ph type="title"/>
          </p:nvPr>
        </p:nvSpPr>
        <p:spPr>
          <a:xfrm>
            <a:off x="697225" y="599055"/>
            <a:ext cx="11089232" cy="1080120"/>
          </a:xfrm>
        </p:spPr>
        <p:txBody>
          <a:bodyPr/>
          <a:lstStyle/>
          <a:p>
            <a:pPr algn="ctr"/>
            <a:r>
              <a:rPr lang="en-US" sz="3200" dirty="0"/>
              <a:t>Mae – mean absolute error</a:t>
            </a:r>
          </a:p>
        </p:txBody>
      </p:sp>
      <p:sp>
        <p:nvSpPr>
          <p:cNvPr id="2" name="Footer Placeholder 1">
            <a:extLst>
              <a:ext uri="{FF2B5EF4-FFF2-40B4-BE49-F238E27FC236}">
                <a16:creationId xmlns:a16="http://schemas.microsoft.com/office/drawing/2014/main" id="{BBEC33B4-E71A-4D5D-81A0-5F2837FD1D59}"/>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EAFA410F-FBD5-B2AB-A848-3D5E35E1CC67}"/>
              </a:ext>
            </a:extLst>
          </p:cNvPr>
          <p:cNvSpPr>
            <a:spLocks noGrp="1"/>
          </p:cNvSpPr>
          <p:nvPr>
            <p:ph type="sldNum" sz="quarter" idx="12"/>
          </p:nvPr>
        </p:nvSpPr>
        <p:spPr/>
        <p:txBody>
          <a:bodyPr/>
          <a:lstStyle/>
          <a:p>
            <a:fld id="{294A09A9-5501-47C1-A89A-A340965A2BE2}" type="slidenum">
              <a:rPr lang="en-US" smtClean="0"/>
              <a:pPr/>
              <a:t>17</a:t>
            </a:fld>
            <a:endParaRPr lang="en-US" dirty="0"/>
          </a:p>
        </p:txBody>
      </p:sp>
      <p:pic>
        <p:nvPicPr>
          <p:cNvPr id="6" name="Picture 5">
            <a:extLst>
              <a:ext uri="{FF2B5EF4-FFF2-40B4-BE49-F238E27FC236}">
                <a16:creationId xmlns:a16="http://schemas.microsoft.com/office/drawing/2014/main" id="{B9407260-0DB8-8B2F-676B-F84231103415}"/>
              </a:ext>
            </a:extLst>
          </p:cNvPr>
          <p:cNvPicPr>
            <a:picLocks noChangeAspect="1"/>
          </p:cNvPicPr>
          <p:nvPr/>
        </p:nvPicPr>
        <p:blipFill>
          <a:blip r:embed="rId2"/>
          <a:stretch>
            <a:fillRect/>
          </a:stretch>
        </p:blipFill>
        <p:spPr>
          <a:xfrm>
            <a:off x="1559496" y="1455581"/>
            <a:ext cx="9649071" cy="4421690"/>
          </a:xfrm>
          <a:prstGeom prst="rect">
            <a:avLst/>
          </a:prstGeom>
        </p:spPr>
      </p:pic>
    </p:spTree>
    <p:extLst>
      <p:ext uri="{BB962C8B-B14F-4D97-AF65-F5344CB8AC3E}">
        <p14:creationId xmlns:p14="http://schemas.microsoft.com/office/powerpoint/2010/main" val="350655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BFB5E-3329-BE15-F041-700D585491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996AB1-7EBA-8CD1-CA4D-36FDF9CFE382}"/>
              </a:ext>
            </a:extLst>
          </p:cNvPr>
          <p:cNvSpPr>
            <a:spLocks noGrp="1"/>
          </p:cNvSpPr>
          <p:nvPr>
            <p:ph type="title"/>
          </p:nvPr>
        </p:nvSpPr>
        <p:spPr>
          <a:xfrm>
            <a:off x="767408" y="692696"/>
            <a:ext cx="11089232" cy="1080120"/>
          </a:xfrm>
        </p:spPr>
        <p:txBody>
          <a:bodyPr/>
          <a:lstStyle/>
          <a:p>
            <a:pPr algn="ctr"/>
            <a:r>
              <a:rPr lang="en-US" sz="3200" dirty="0" err="1"/>
              <a:t>Mse</a:t>
            </a:r>
            <a:r>
              <a:rPr lang="en-US" sz="3200" dirty="0"/>
              <a:t> – mean squared error</a:t>
            </a:r>
          </a:p>
        </p:txBody>
      </p:sp>
      <p:sp>
        <p:nvSpPr>
          <p:cNvPr id="2" name="Footer Placeholder 1">
            <a:extLst>
              <a:ext uri="{FF2B5EF4-FFF2-40B4-BE49-F238E27FC236}">
                <a16:creationId xmlns:a16="http://schemas.microsoft.com/office/drawing/2014/main" id="{49AA7DC3-F517-8504-F808-C0CD6014154A}"/>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721C2AD5-D47C-F0A3-DDAD-3F74969722C5}"/>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7" name="Picture 6">
            <a:extLst>
              <a:ext uri="{FF2B5EF4-FFF2-40B4-BE49-F238E27FC236}">
                <a16:creationId xmlns:a16="http://schemas.microsoft.com/office/drawing/2014/main" id="{7BB58DB3-C70C-4CF4-C7F4-DA1CFA8A5421}"/>
              </a:ext>
            </a:extLst>
          </p:cNvPr>
          <p:cNvPicPr>
            <a:picLocks noChangeAspect="1"/>
          </p:cNvPicPr>
          <p:nvPr/>
        </p:nvPicPr>
        <p:blipFill>
          <a:blip r:embed="rId2"/>
          <a:stretch>
            <a:fillRect/>
          </a:stretch>
        </p:blipFill>
        <p:spPr>
          <a:xfrm>
            <a:off x="767408" y="1535729"/>
            <a:ext cx="10873207" cy="5133631"/>
          </a:xfrm>
          <a:prstGeom prst="rect">
            <a:avLst/>
          </a:prstGeom>
        </p:spPr>
      </p:pic>
    </p:spTree>
    <p:extLst>
      <p:ext uri="{BB962C8B-B14F-4D97-AF65-F5344CB8AC3E}">
        <p14:creationId xmlns:p14="http://schemas.microsoft.com/office/powerpoint/2010/main" val="336762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022F2-5175-34E5-EB5C-901D4DF33D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75EE00-C692-C070-E118-B7905F54EA80}"/>
              </a:ext>
            </a:extLst>
          </p:cNvPr>
          <p:cNvSpPr>
            <a:spLocks noGrp="1"/>
          </p:cNvSpPr>
          <p:nvPr>
            <p:ph type="title"/>
          </p:nvPr>
        </p:nvSpPr>
        <p:spPr>
          <a:xfrm>
            <a:off x="767408" y="692696"/>
            <a:ext cx="11089232" cy="1080120"/>
          </a:xfrm>
        </p:spPr>
        <p:txBody>
          <a:bodyPr/>
          <a:lstStyle/>
          <a:p>
            <a:pPr algn="ctr"/>
            <a:r>
              <a:rPr lang="en-US" sz="3200" dirty="0" err="1"/>
              <a:t>RMse</a:t>
            </a:r>
            <a:r>
              <a:rPr lang="en-US" sz="3200" dirty="0"/>
              <a:t> – ROOT mean squared error</a:t>
            </a:r>
          </a:p>
        </p:txBody>
      </p:sp>
      <p:sp>
        <p:nvSpPr>
          <p:cNvPr id="2" name="Footer Placeholder 1">
            <a:extLst>
              <a:ext uri="{FF2B5EF4-FFF2-40B4-BE49-F238E27FC236}">
                <a16:creationId xmlns:a16="http://schemas.microsoft.com/office/drawing/2014/main" id="{DC9200AF-BBF5-9F52-6A1A-6E241FA0827C}"/>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62AC9CC2-B9F2-44DB-513C-0C76210FE5E2}"/>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6" name="Picture 5">
            <a:extLst>
              <a:ext uri="{FF2B5EF4-FFF2-40B4-BE49-F238E27FC236}">
                <a16:creationId xmlns:a16="http://schemas.microsoft.com/office/drawing/2014/main" id="{4C8E2A26-8DB8-BAA1-3FD3-1CF1D3E679B2}"/>
              </a:ext>
            </a:extLst>
          </p:cNvPr>
          <p:cNvPicPr>
            <a:picLocks noChangeAspect="1"/>
          </p:cNvPicPr>
          <p:nvPr/>
        </p:nvPicPr>
        <p:blipFill>
          <a:blip r:embed="rId2"/>
          <a:stretch>
            <a:fillRect/>
          </a:stretch>
        </p:blipFill>
        <p:spPr>
          <a:xfrm>
            <a:off x="2135560" y="1527712"/>
            <a:ext cx="6840760" cy="2978290"/>
          </a:xfrm>
          <a:prstGeom prst="rect">
            <a:avLst/>
          </a:prstGeom>
        </p:spPr>
      </p:pic>
      <p:sp>
        <p:nvSpPr>
          <p:cNvPr id="8" name="TextBox 7">
            <a:extLst>
              <a:ext uri="{FF2B5EF4-FFF2-40B4-BE49-F238E27FC236}">
                <a16:creationId xmlns:a16="http://schemas.microsoft.com/office/drawing/2014/main" id="{1589494B-ED98-2FD9-F1B8-5270CEF75C3A}"/>
              </a:ext>
            </a:extLst>
          </p:cNvPr>
          <p:cNvSpPr txBox="1"/>
          <p:nvPr/>
        </p:nvSpPr>
        <p:spPr>
          <a:xfrm>
            <a:off x="985257" y="4615996"/>
            <a:ext cx="10513168" cy="1477328"/>
          </a:xfrm>
          <a:prstGeom prst="rect">
            <a:avLst/>
          </a:prstGeom>
          <a:noFill/>
        </p:spPr>
        <p:txBody>
          <a:bodyPr wrap="square">
            <a:spAutoFit/>
          </a:bodyPr>
          <a:lstStyle/>
          <a:p>
            <a:r>
              <a:rPr lang="en-US" dirty="0"/>
              <a:t>Evaluated the models using key regression metrics: </a:t>
            </a:r>
            <a:r>
              <a:rPr lang="en-US" b="1" dirty="0"/>
              <a:t>R² Score</a:t>
            </a:r>
            <a:r>
              <a:rPr lang="en-US" dirty="0"/>
              <a:t> and </a:t>
            </a:r>
            <a:r>
              <a:rPr lang="en-US" b="1" dirty="0"/>
              <a:t>RMSE (Root Mean Squared Error)</a:t>
            </a:r>
            <a:r>
              <a:rPr lang="en-US" dirty="0"/>
              <a:t>. R² Score indicates how well the model explains the variance in price, while RMSE helps identify average prediction error. Among all models, </a:t>
            </a:r>
            <a:r>
              <a:rPr lang="en-US" b="1" dirty="0"/>
              <a:t>Random Forest Regressor</a:t>
            </a:r>
            <a:r>
              <a:rPr lang="en-US" dirty="0"/>
              <a:t> performed best, achieving an R² score of approximately 0.91 and RMSE around 3250, indicating strong predictive performance and generalization capability.</a:t>
            </a:r>
            <a:endParaRPr lang="en-IN" dirty="0"/>
          </a:p>
        </p:txBody>
      </p:sp>
    </p:spTree>
    <p:extLst>
      <p:ext uri="{BB962C8B-B14F-4D97-AF65-F5344CB8AC3E}">
        <p14:creationId xmlns:p14="http://schemas.microsoft.com/office/powerpoint/2010/main" val="3177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a:xfrm>
            <a:off x="-1608856" y="1220724"/>
            <a:ext cx="5184648" cy="4416552"/>
          </a:xfrm>
        </p:spPr>
        <p:txBody>
          <a:bodyPr/>
          <a:lstStyle/>
          <a:p>
            <a:r>
              <a:rPr lang="en-US" dirty="0"/>
              <a:t>AGENDA</a:t>
            </a:r>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sz="1600" dirty="0"/>
              <a:t>VEHICLE PRICE PREDICTION</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6672064" y="1229111"/>
            <a:ext cx="5184648" cy="4416425"/>
          </a:xfrm>
        </p:spPr>
        <p:txBody>
          <a:bodyPr/>
          <a:lstStyle/>
          <a:p>
            <a:r>
              <a:rPr lang="en-US" sz="2000" dirty="0"/>
              <a:t>Introduction</a:t>
            </a:r>
          </a:p>
          <a:p>
            <a:r>
              <a:rPr lang="en-US" sz="2000" dirty="0"/>
              <a:t>Objective</a:t>
            </a:r>
          </a:p>
          <a:p>
            <a:r>
              <a:rPr lang="en-US" sz="2000" dirty="0"/>
              <a:t>Dataset Overview</a:t>
            </a:r>
          </a:p>
          <a:p>
            <a:r>
              <a:rPr lang="en-US" sz="2000" dirty="0"/>
              <a:t>Feature Description</a:t>
            </a:r>
          </a:p>
          <a:p>
            <a:r>
              <a:rPr lang="en-US" sz="2000" dirty="0"/>
              <a:t>Data Preprocessing</a:t>
            </a:r>
          </a:p>
          <a:p>
            <a:r>
              <a:rPr lang="en-US" sz="2000" dirty="0"/>
              <a:t>Exploratory Data Analysis (EDA)</a:t>
            </a:r>
          </a:p>
          <a:p>
            <a:r>
              <a:rPr lang="en-US" sz="2000" dirty="0"/>
              <a:t>Model Building</a:t>
            </a:r>
          </a:p>
          <a:p>
            <a:r>
              <a:rPr lang="en-US" sz="2000" dirty="0"/>
              <a:t>Model Evaluation</a:t>
            </a:r>
          </a:p>
          <a:p>
            <a:r>
              <a:rPr lang="en-US" sz="2000" dirty="0"/>
              <a:t>Model Deployment using Flask API</a:t>
            </a:r>
          </a:p>
          <a:p>
            <a:r>
              <a:rPr lang="en-US" sz="2000" dirty="0"/>
              <a:t>Applications &amp; Benefits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953C-4BC9-25D7-64B3-D6EC6B4E4D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3ABF50-BC11-C9E6-91FF-E1DC68C87551}"/>
              </a:ext>
            </a:extLst>
          </p:cNvPr>
          <p:cNvSpPr>
            <a:spLocks noGrp="1"/>
          </p:cNvSpPr>
          <p:nvPr>
            <p:ph type="title"/>
          </p:nvPr>
        </p:nvSpPr>
        <p:spPr>
          <a:xfrm>
            <a:off x="700524" y="820618"/>
            <a:ext cx="11089232" cy="1080120"/>
          </a:xfrm>
        </p:spPr>
        <p:txBody>
          <a:bodyPr/>
          <a:lstStyle/>
          <a:p>
            <a:pPr algn="ctr"/>
            <a:r>
              <a:rPr lang="en-US" sz="3200" dirty="0"/>
              <a:t>Architectural design and deployment</a:t>
            </a:r>
          </a:p>
        </p:txBody>
      </p:sp>
      <p:sp>
        <p:nvSpPr>
          <p:cNvPr id="2" name="Footer Placeholder 1">
            <a:extLst>
              <a:ext uri="{FF2B5EF4-FFF2-40B4-BE49-F238E27FC236}">
                <a16:creationId xmlns:a16="http://schemas.microsoft.com/office/drawing/2014/main" id="{8480A4CA-30A7-F2BA-7F5C-0211858CEE78}"/>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E0438B21-09AF-EC24-5B7A-BB6C3787DF18}"/>
              </a:ext>
            </a:extLst>
          </p:cNvPr>
          <p:cNvSpPr>
            <a:spLocks noGrp="1"/>
          </p:cNvSpPr>
          <p:nvPr>
            <p:ph type="sldNum" sz="quarter" idx="12"/>
          </p:nvPr>
        </p:nvSpPr>
        <p:spPr/>
        <p:txBody>
          <a:bodyPr/>
          <a:lstStyle/>
          <a:p>
            <a:fld id="{294A09A9-5501-47C1-A89A-A340965A2BE2}" type="slidenum">
              <a:rPr lang="en-US" smtClean="0"/>
              <a:pPr/>
              <a:t>20</a:t>
            </a:fld>
            <a:endParaRPr lang="en-US" dirty="0"/>
          </a:p>
        </p:txBody>
      </p:sp>
      <p:sp>
        <p:nvSpPr>
          <p:cNvPr id="10" name="TextBox 9">
            <a:extLst>
              <a:ext uri="{FF2B5EF4-FFF2-40B4-BE49-F238E27FC236}">
                <a16:creationId xmlns:a16="http://schemas.microsoft.com/office/drawing/2014/main" id="{0E35A6AB-EECE-06E5-B3FB-746B76498A02}"/>
              </a:ext>
            </a:extLst>
          </p:cNvPr>
          <p:cNvSpPr txBox="1"/>
          <p:nvPr/>
        </p:nvSpPr>
        <p:spPr>
          <a:xfrm>
            <a:off x="623392" y="4696420"/>
            <a:ext cx="10945216" cy="1200329"/>
          </a:xfrm>
          <a:prstGeom prst="rect">
            <a:avLst/>
          </a:prstGeom>
          <a:noFill/>
        </p:spPr>
        <p:txBody>
          <a:bodyPr wrap="square">
            <a:spAutoFit/>
          </a:bodyPr>
          <a:lstStyle/>
          <a:p>
            <a:r>
              <a:rPr lang="en-IN" dirty="0"/>
              <a:t>The trained model was integrated into a Flask web framework for deployment. The model was serialized using </a:t>
            </a:r>
            <a:r>
              <a:rPr lang="en-IN" dirty="0" err="1"/>
              <a:t>joblib</a:t>
            </a:r>
            <a:r>
              <a:rPr lang="en-IN" dirty="0"/>
              <a:t> and loaded into a Flask API endpoint. A simple HTML/CSS frontend was created to accept user inputs, which are sent to the backend via HTTP POST requests. The Flask server processes the inputs, applies the model, and returns the predicted price to the user through the interface.</a:t>
            </a:r>
          </a:p>
        </p:txBody>
      </p:sp>
      <p:pic>
        <p:nvPicPr>
          <p:cNvPr id="5" name="Picture 4">
            <a:extLst>
              <a:ext uri="{FF2B5EF4-FFF2-40B4-BE49-F238E27FC236}">
                <a16:creationId xmlns:a16="http://schemas.microsoft.com/office/drawing/2014/main" id="{9CB1B92A-2600-BF37-329E-D880D09C0868}"/>
              </a:ext>
            </a:extLst>
          </p:cNvPr>
          <p:cNvPicPr>
            <a:picLocks noChangeAspect="1"/>
          </p:cNvPicPr>
          <p:nvPr/>
        </p:nvPicPr>
        <p:blipFill>
          <a:blip r:embed="rId2"/>
          <a:stretch>
            <a:fillRect/>
          </a:stretch>
        </p:blipFill>
        <p:spPr>
          <a:xfrm>
            <a:off x="700524" y="1561415"/>
            <a:ext cx="11372139" cy="3135005"/>
          </a:xfrm>
          <a:prstGeom prst="rect">
            <a:avLst/>
          </a:prstGeom>
        </p:spPr>
      </p:pic>
    </p:spTree>
    <p:extLst>
      <p:ext uri="{BB962C8B-B14F-4D97-AF65-F5344CB8AC3E}">
        <p14:creationId xmlns:p14="http://schemas.microsoft.com/office/powerpoint/2010/main" val="341949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49CA1-1D3A-6749-4095-4977F7039A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1AD8BF-AAB6-FA6A-8B2C-57C2CB293DA5}"/>
              </a:ext>
            </a:extLst>
          </p:cNvPr>
          <p:cNvSpPr>
            <a:spLocks noGrp="1"/>
          </p:cNvSpPr>
          <p:nvPr>
            <p:ph type="title"/>
          </p:nvPr>
        </p:nvSpPr>
        <p:spPr>
          <a:xfrm>
            <a:off x="695400" y="1017161"/>
            <a:ext cx="11089232" cy="1080120"/>
          </a:xfrm>
        </p:spPr>
        <p:txBody>
          <a:bodyPr/>
          <a:lstStyle/>
          <a:p>
            <a:pPr algn="ctr"/>
            <a:r>
              <a:rPr lang="en-US" sz="3200" dirty="0"/>
              <a:t>User interface</a:t>
            </a:r>
          </a:p>
        </p:txBody>
      </p:sp>
      <p:sp>
        <p:nvSpPr>
          <p:cNvPr id="2" name="Footer Placeholder 1">
            <a:extLst>
              <a:ext uri="{FF2B5EF4-FFF2-40B4-BE49-F238E27FC236}">
                <a16:creationId xmlns:a16="http://schemas.microsoft.com/office/drawing/2014/main" id="{E4AF34E5-9593-E217-DFDE-71EC1AFFD307}"/>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3DC89FE7-072F-B699-9D46-7344BAF6C688}"/>
              </a:ext>
            </a:extLst>
          </p:cNvPr>
          <p:cNvSpPr>
            <a:spLocks noGrp="1"/>
          </p:cNvSpPr>
          <p:nvPr>
            <p:ph type="sldNum" sz="quarter" idx="12"/>
          </p:nvPr>
        </p:nvSpPr>
        <p:spPr/>
        <p:txBody>
          <a:bodyPr/>
          <a:lstStyle/>
          <a:p>
            <a:fld id="{294A09A9-5501-47C1-A89A-A340965A2BE2}" type="slidenum">
              <a:rPr lang="en-US" smtClean="0"/>
              <a:pPr/>
              <a:t>21</a:t>
            </a:fld>
            <a:endParaRPr lang="en-US" dirty="0"/>
          </a:p>
        </p:txBody>
      </p:sp>
      <p:sp>
        <p:nvSpPr>
          <p:cNvPr id="10" name="TextBox 9">
            <a:extLst>
              <a:ext uri="{FF2B5EF4-FFF2-40B4-BE49-F238E27FC236}">
                <a16:creationId xmlns:a16="http://schemas.microsoft.com/office/drawing/2014/main" id="{7AFEC25F-5790-4FBE-0754-BA4334CF2BB0}"/>
              </a:ext>
            </a:extLst>
          </p:cNvPr>
          <p:cNvSpPr txBox="1"/>
          <p:nvPr/>
        </p:nvSpPr>
        <p:spPr>
          <a:xfrm>
            <a:off x="1343472" y="2259251"/>
            <a:ext cx="9865096" cy="1754326"/>
          </a:xfrm>
          <a:prstGeom prst="rect">
            <a:avLst/>
          </a:prstGeom>
          <a:noFill/>
        </p:spPr>
        <p:txBody>
          <a:bodyPr wrap="square">
            <a:spAutoFit/>
          </a:bodyPr>
          <a:lstStyle/>
          <a:p>
            <a:endParaRPr lang="en-US" dirty="0"/>
          </a:p>
          <a:p>
            <a:r>
              <a:rPr lang="en-US" dirty="0"/>
              <a:t>The user interface was built using basic </a:t>
            </a:r>
            <a:r>
              <a:rPr lang="en-US" b="1" dirty="0"/>
              <a:t>HTML and CSS</a:t>
            </a:r>
            <a:r>
              <a:rPr lang="en-US" dirty="0"/>
              <a:t>, designed for simplicity and responsiveness. It includes input fields for key features like year, make, model, mileage, engine, and transmission. Upon form submission, the input is sent to the Flask backend, and the predicted price is displayed instantly below the form for a seamless user experience.</a:t>
            </a:r>
          </a:p>
          <a:p>
            <a:endParaRPr lang="en-IN" dirty="0"/>
          </a:p>
        </p:txBody>
      </p:sp>
    </p:spTree>
    <p:extLst>
      <p:ext uri="{BB962C8B-B14F-4D97-AF65-F5344CB8AC3E}">
        <p14:creationId xmlns:p14="http://schemas.microsoft.com/office/powerpoint/2010/main" val="1601108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6B7D5-0843-FC5B-852E-7ACC7896F2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866F11-5858-1089-F8C2-CF234F4AE1C4}"/>
              </a:ext>
            </a:extLst>
          </p:cNvPr>
          <p:cNvSpPr>
            <a:spLocks noGrp="1"/>
          </p:cNvSpPr>
          <p:nvPr>
            <p:ph type="title"/>
          </p:nvPr>
        </p:nvSpPr>
        <p:spPr>
          <a:xfrm>
            <a:off x="-240704" y="820618"/>
            <a:ext cx="11089232" cy="1080120"/>
          </a:xfrm>
        </p:spPr>
        <p:txBody>
          <a:bodyPr/>
          <a:lstStyle/>
          <a:p>
            <a:pPr algn="ctr"/>
            <a:r>
              <a:rPr lang="en-US" sz="3200" dirty="0"/>
              <a:t>Design of web application</a:t>
            </a:r>
          </a:p>
        </p:txBody>
      </p:sp>
      <p:sp>
        <p:nvSpPr>
          <p:cNvPr id="2" name="Footer Placeholder 1">
            <a:extLst>
              <a:ext uri="{FF2B5EF4-FFF2-40B4-BE49-F238E27FC236}">
                <a16:creationId xmlns:a16="http://schemas.microsoft.com/office/drawing/2014/main" id="{FE3753DF-E945-F61D-C84B-D91B48860168}"/>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F16CEA3A-7BEB-633B-4A24-29ACD603FAA2}"/>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
        <p:nvSpPr>
          <p:cNvPr id="10" name="TextBox 9">
            <a:extLst>
              <a:ext uri="{FF2B5EF4-FFF2-40B4-BE49-F238E27FC236}">
                <a16:creationId xmlns:a16="http://schemas.microsoft.com/office/drawing/2014/main" id="{1425BE51-0C1D-8B2E-7ECC-6A810E39B533}"/>
              </a:ext>
            </a:extLst>
          </p:cNvPr>
          <p:cNvSpPr txBox="1"/>
          <p:nvPr/>
        </p:nvSpPr>
        <p:spPr>
          <a:xfrm>
            <a:off x="1847528" y="1448780"/>
            <a:ext cx="9865096" cy="5909310"/>
          </a:xfrm>
          <a:prstGeom prst="rect">
            <a:avLst/>
          </a:prstGeom>
          <a:noFill/>
        </p:spPr>
        <p:txBody>
          <a:bodyPr wrap="square">
            <a:spAutoFit/>
          </a:bodyPr>
          <a:lstStyle/>
          <a:p>
            <a:endParaRPr lang="en-US" dirty="0"/>
          </a:p>
          <a:p>
            <a:endParaRPr lang="en-US" dirty="0"/>
          </a:p>
          <a:p>
            <a:r>
              <a:rPr lang="en-US" b="1" dirty="0"/>
              <a:t>1. Web Application Development</a:t>
            </a:r>
          </a:p>
          <a:p>
            <a:pPr marL="285750" indent="-285750">
              <a:buFont typeface="Arial" panose="020B0604020202020204" pitchFamily="34" charset="0"/>
              <a:buChar char="•"/>
            </a:pPr>
            <a:r>
              <a:rPr lang="en-US" dirty="0"/>
              <a:t>Designed a user-friendly, browser-compatible web UI</a:t>
            </a:r>
          </a:p>
          <a:p>
            <a:pPr marL="285750" indent="-285750">
              <a:buFont typeface="Arial" panose="020B0604020202020204" pitchFamily="34" charset="0"/>
              <a:buChar char="•"/>
            </a:pPr>
            <a:r>
              <a:rPr lang="en-US" dirty="0"/>
              <a:t>Enabled  input &amp; prediction display</a:t>
            </a:r>
          </a:p>
          <a:p>
            <a:pPr marL="285750" indent="-285750">
              <a:buFont typeface="Arial" panose="020B0604020202020204" pitchFamily="34" charset="0"/>
              <a:buChar char="•"/>
            </a:pPr>
            <a:r>
              <a:rPr lang="en-US" dirty="0"/>
              <a:t>Built using HTML, CSS, JavaScript (or React)</a:t>
            </a:r>
          </a:p>
          <a:p>
            <a:endParaRPr lang="en-US" dirty="0"/>
          </a:p>
          <a:p>
            <a:r>
              <a:rPr lang="en-US" b="1" dirty="0"/>
              <a:t>2. Model Integration</a:t>
            </a:r>
          </a:p>
          <a:p>
            <a:pPr marL="285750" indent="-285750">
              <a:buFont typeface="Arial" panose="020B0604020202020204" pitchFamily="34" charset="0"/>
              <a:buChar char="•"/>
            </a:pPr>
            <a:r>
              <a:rPr lang="en-US" dirty="0"/>
              <a:t>Integrated final model into the backend (Flask/Django)</a:t>
            </a:r>
          </a:p>
          <a:p>
            <a:pPr marL="285750" indent="-285750">
              <a:buFont typeface="Arial" panose="020B0604020202020204" pitchFamily="34" charset="0"/>
              <a:buChar char="•"/>
            </a:pPr>
            <a:r>
              <a:rPr lang="en-US" dirty="0"/>
              <a:t>Connected model predictions to the frontend</a:t>
            </a:r>
          </a:p>
          <a:p>
            <a:pPr marL="285750" indent="-285750">
              <a:buFont typeface="Arial" panose="020B0604020202020204" pitchFamily="34" charset="0"/>
              <a:buChar char="•"/>
            </a:pPr>
            <a:r>
              <a:rPr lang="en-US" dirty="0"/>
              <a:t>Ensured real-time detection functionality</a:t>
            </a:r>
          </a:p>
          <a:p>
            <a:endParaRPr lang="en-US" dirty="0"/>
          </a:p>
          <a:p>
            <a:r>
              <a:rPr lang="en-US" dirty="0"/>
              <a:t>3. </a:t>
            </a:r>
            <a:r>
              <a:rPr lang="en-US" b="1" dirty="0"/>
              <a:t>Deployment &amp; Testing</a:t>
            </a:r>
          </a:p>
          <a:p>
            <a:pPr marL="285750" indent="-285750">
              <a:buFont typeface="Arial" panose="020B0604020202020204" pitchFamily="34" charset="0"/>
              <a:buChar char="•"/>
            </a:pPr>
            <a:r>
              <a:rPr lang="en-US" dirty="0"/>
              <a:t>Deployed web app to a live server</a:t>
            </a:r>
          </a:p>
          <a:p>
            <a:pPr marL="285750" indent="-285750">
              <a:buFont typeface="Arial" panose="020B0604020202020204" pitchFamily="34" charset="0"/>
              <a:buChar char="•"/>
            </a:pPr>
            <a:r>
              <a:rPr lang="en-US" dirty="0"/>
              <a:t>Tested for performance &amp; user feedback</a:t>
            </a:r>
          </a:p>
          <a:p>
            <a:pPr marL="285750" indent="-285750">
              <a:buFont typeface="Arial" panose="020B0604020202020204" pitchFamily="34" charset="0"/>
              <a:buChar char="•"/>
            </a:pPr>
            <a:r>
              <a:rPr lang="en-US" dirty="0"/>
              <a:t>Ensured system stability and speed</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968815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8D24E-FF4D-A15A-C9CC-9DE04665E6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5EA53F-9EED-E84F-F9FB-17B21488EB61}"/>
              </a:ext>
            </a:extLst>
          </p:cNvPr>
          <p:cNvSpPr>
            <a:spLocks noGrp="1"/>
          </p:cNvSpPr>
          <p:nvPr>
            <p:ph type="title"/>
          </p:nvPr>
        </p:nvSpPr>
        <p:spPr>
          <a:xfrm>
            <a:off x="695400" y="1017161"/>
            <a:ext cx="11089232" cy="1080120"/>
          </a:xfrm>
        </p:spPr>
        <p:txBody>
          <a:bodyPr/>
          <a:lstStyle/>
          <a:p>
            <a:pPr algn="ctr"/>
            <a:r>
              <a:rPr lang="en-US" sz="3200" dirty="0"/>
              <a:t>Testing &amp; results</a:t>
            </a:r>
          </a:p>
        </p:txBody>
      </p:sp>
      <p:sp>
        <p:nvSpPr>
          <p:cNvPr id="2" name="Footer Placeholder 1">
            <a:extLst>
              <a:ext uri="{FF2B5EF4-FFF2-40B4-BE49-F238E27FC236}">
                <a16:creationId xmlns:a16="http://schemas.microsoft.com/office/drawing/2014/main" id="{D3DAB768-8B3E-0FB8-355A-B7AA0BE557CD}"/>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D9EC1A63-F784-424B-510A-7216C00B65D5}"/>
              </a:ext>
            </a:extLst>
          </p:cNvPr>
          <p:cNvSpPr>
            <a:spLocks noGrp="1"/>
          </p:cNvSpPr>
          <p:nvPr>
            <p:ph type="sldNum" sz="quarter" idx="12"/>
          </p:nvPr>
        </p:nvSpPr>
        <p:spPr/>
        <p:txBody>
          <a:bodyPr/>
          <a:lstStyle/>
          <a:p>
            <a:fld id="{294A09A9-5501-47C1-A89A-A340965A2BE2}" type="slidenum">
              <a:rPr lang="en-US" smtClean="0"/>
              <a:pPr/>
              <a:t>23</a:t>
            </a:fld>
            <a:endParaRPr lang="en-US" dirty="0"/>
          </a:p>
        </p:txBody>
      </p:sp>
      <p:sp>
        <p:nvSpPr>
          <p:cNvPr id="10" name="TextBox 9">
            <a:extLst>
              <a:ext uri="{FF2B5EF4-FFF2-40B4-BE49-F238E27FC236}">
                <a16:creationId xmlns:a16="http://schemas.microsoft.com/office/drawing/2014/main" id="{73B92B51-BB30-2AB3-E3FE-578F2643617D}"/>
              </a:ext>
            </a:extLst>
          </p:cNvPr>
          <p:cNvSpPr txBox="1"/>
          <p:nvPr/>
        </p:nvSpPr>
        <p:spPr>
          <a:xfrm>
            <a:off x="1343472" y="2259251"/>
            <a:ext cx="9865096" cy="2585323"/>
          </a:xfrm>
          <a:prstGeom prst="rect">
            <a:avLst/>
          </a:prstGeom>
          <a:noFill/>
        </p:spPr>
        <p:txBody>
          <a:bodyPr wrap="square">
            <a:spAutoFit/>
          </a:bodyPr>
          <a:lstStyle/>
          <a:p>
            <a:endParaRPr lang="en-US" dirty="0"/>
          </a:p>
          <a:p>
            <a:r>
              <a:rPr lang="en-US" dirty="0"/>
              <a:t>The deployed model was tested with various combinations of vehicle inputs to evaluate its performance in real-world-like conditions. The predictions aligned closely with market expectations and the test dataset results. The application handled diverse inputs efficiently and provided consistent and reliable price estimates for different vehicle configurations.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33876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C354-54A8-9FAE-6D42-236F37A9BF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948355-A998-59AE-804C-D3F8094D6517}"/>
              </a:ext>
            </a:extLst>
          </p:cNvPr>
          <p:cNvSpPr>
            <a:spLocks noGrp="1"/>
          </p:cNvSpPr>
          <p:nvPr>
            <p:ph type="title"/>
          </p:nvPr>
        </p:nvSpPr>
        <p:spPr>
          <a:xfrm>
            <a:off x="-96688" y="633159"/>
            <a:ext cx="11089232" cy="1080120"/>
          </a:xfrm>
        </p:spPr>
        <p:txBody>
          <a:bodyPr/>
          <a:lstStyle/>
          <a:p>
            <a:pPr algn="ctr"/>
            <a:r>
              <a:rPr lang="en-US" sz="3200" dirty="0"/>
              <a:t>Vehicle price predictor – web app</a:t>
            </a:r>
          </a:p>
        </p:txBody>
      </p:sp>
      <p:sp>
        <p:nvSpPr>
          <p:cNvPr id="2" name="Footer Placeholder 1">
            <a:extLst>
              <a:ext uri="{FF2B5EF4-FFF2-40B4-BE49-F238E27FC236}">
                <a16:creationId xmlns:a16="http://schemas.microsoft.com/office/drawing/2014/main" id="{797B4998-BAF8-FA29-4951-414FAAF0F1D7}"/>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EFDF48EF-11EF-75A3-85BA-242CCB46EB6E}"/>
              </a:ext>
            </a:extLst>
          </p:cNvPr>
          <p:cNvSpPr>
            <a:spLocks noGrp="1"/>
          </p:cNvSpPr>
          <p:nvPr>
            <p:ph type="sldNum" sz="quarter" idx="12"/>
          </p:nvPr>
        </p:nvSpPr>
        <p:spPr/>
        <p:txBody>
          <a:bodyPr/>
          <a:lstStyle/>
          <a:p>
            <a:fld id="{294A09A9-5501-47C1-A89A-A340965A2BE2}" type="slidenum">
              <a:rPr lang="en-US" smtClean="0"/>
              <a:pPr/>
              <a:t>24</a:t>
            </a:fld>
            <a:endParaRPr lang="en-US" dirty="0"/>
          </a:p>
        </p:txBody>
      </p:sp>
      <p:pic>
        <p:nvPicPr>
          <p:cNvPr id="6" name="Picture 5">
            <a:extLst>
              <a:ext uri="{FF2B5EF4-FFF2-40B4-BE49-F238E27FC236}">
                <a16:creationId xmlns:a16="http://schemas.microsoft.com/office/drawing/2014/main" id="{A93C00E7-56A1-0477-BB4F-75F13AEE3A1C}"/>
              </a:ext>
            </a:extLst>
          </p:cNvPr>
          <p:cNvPicPr>
            <a:picLocks noChangeAspect="1"/>
          </p:cNvPicPr>
          <p:nvPr/>
        </p:nvPicPr>
        <p:blipFill>
          <a:blip r:embed="rId2"/>
          <a:stretch>
            <a:fillRect/>
          </a:stretch>
        </p:blipFill>
        <p:spPr>
          <a:xfrm>
            <a:off x="335360" y="1484784"/>
            <a:ext cx="11449272" cy="5215833"/>
          </a:xfrm>
          <a:prstGeom prst="rect">
            <a:avLst/>
          </a:prstGeom>
        </p:spPr>
      </p:pic>
    </p:spTree>
    <p:extLst>
      <p:ext uri="{BB962C8B-B14F-4D97-AF65-F5344CB8AC3E}">
        <p14:creationId xmlns:p14="http://schemas.microsoft.com/office/powerpoint/2010/main" val="190494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A218-CAF5-C6F0-98C2-714C6A2712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73F159-A361-51A0-122B-53AC411B324A}"/>
              </a:ext>
            </a:extLst>
          </p:cNvPr>
          <p:cNvSpPr>
            <a:spLocks noGrp="1"/>
          </p:cNvSpPr>
          <p:nvPr>
            <p:ph type="title"/>
          </p:nvPr>
        </p:nvSpPr>
        <p:spPr>
          <a:xfrm>
            <a:off x="-96688" y="633159"/>
            <a:ext cx="11089232" cy="1080120"/>
          </a:xfrm>
        </p:spPr>
        <p:txBody>
          <a:bodyPr/>
          <a:lstStyle/>
          <a:p>
            <a:pPr algn="ctr"/>
            <a:r>
              <a:rPr lang="en-US" sz="3200" dirty="0"/>
              <a:t>Vehicle price predictor – web app</a:t>
            </a:r>
          </a:p>
        </p:txBody>
      </p:sp>
      <p:sp>
        <p:nvSpPr>
          <p:cNvPr id="2" name="Footer Placeholder 1">
            <a:extLst>
              <a:ext uri="{FF2B5EF4-FFF2-40B4-BE49-F238E27FC236}">
                <a16:creationId xmlns:a16="http://schemas.microsoft.com/office/drawing/2014/main" id="{E580DE5D-89FA-EDC2-25DF-FBA2BDAE527F}"/>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DEB2280B-E460-6E11-61CB-D8075B4E4FCE}"/>
              </a:ext>
            </a:extLst>
          </p:cNvPr>
          <p:cNvSpPr>
            <a:spLocks noGrp="1"/>
          </p:cNvSpPr>
          <p:nvPr>
            <p:ph type="sldNum" sz="quarter" idx="12"/>
          </p:nvPr>
        </p:nvSpPr>
        <p:spPr/>
        <p:txBody>
          <a:bodyPr/>
          <a:lstStyle/>
          <a:p>
            <a:fld id="{294A09A9-5501-47C1-A89A-A340965A2BE2}" type="slidenum">
              <a:rPr lang="en-US" smtClean="0"/>
              <a:pPr/>
              <a:t>25</a:t>
            </a:fld>
            <a:endParaRPr lang="en-US" dirty="0"/>
          </a:p>
        </p:txBody>
      </p:sp>
      <p:pic>
        <p:nvPicPr>
          <p:cNvPr id="7" name="Picture 6">
            <a:extLst>
              <a:ext uri="{FF2B5EF4-FFF2-40B4-BE49-F238E27FC236}">
                <a16:creationId xmlns:a16="http://schemas.microsoft.com/office/drawing/2014/main" id="{DC30E842-CAC6-95B5-EB3D-E75279BB5621}"/>
              </a:ext>
            </a:extLst>
          </p:cNvPr>
          <p:cNvPicPr>
            <a:picLocks noChangeAspect="1"/>
          </p:cNvPicPr>
          <p:nvPr/>
        </p:nvPicPr>
        <p:blipFill>
          <a:blip r:embed="rId2"/>
          <a:stretch>
            <a:fillRect/>
          </a:stretch>
        </p:blipFill>
        <p:spPr>
          <a:xfrm>
            <a:off x="166664" y="1299888"/>
            <a:ext cx="11833992" cy="5558112"/>
          </a:xfrm>
          <a:prstGeom prst="rect">
            <a:avLst/>
          </a:prstGeom>
        </p:spPr>
      </p:pic>
    </p:spTree>
    <p:extLst>
      <p:ext uri="{BB962C8B-B14F-4D97-AF65-F5344CB8AC3E}">
        <p14:creationId xmlns:p14="http://schemas.microsoft.com/office/powerpoint/2010/main" val="852972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DE74B-A41E-8628-E5B9-BBBE0D2A73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3309D1-5065-D098-5F7A-CFB69CFBDC18}"/>
              </a:ext>
            </a:extLst>
          </p:cNvPr>
          <p:cNvSpPr>
            <a:spLocks noGrp="1"/>
          </p:cNvSpPr>
          <p:nvPr>
            <p:ph type="title"/>
          </p:nvPr>
        </p:nvSpPr>
        <p:spPr>
          <a:xfrm>
            <a:off x="695400" y="1017161"/>
            <a:ext cx="11089232" cy="1080120"/>
          </a:xfrm>
        </p:spPr>
        <p:txBody>
          <a:bodyPr/>
          <a:lstStyle/>
          <a:p>
            <a:pPr algn="ctr"/>
            <a:r>
              <a:rPr lang="en-US" sz="3200" dirty="0"/>
              <a:t>Use case of web application</a:t>
            </a:r>
          </a:p>
        </p:txBody>
      </p:sp>
      <p:sp>
        <p:nvSpPr>
          <p:cNvPr id="2" name="Footer Placeholder 1">
            <a:extLst>
              <a:ext uri="{FF2B5EF4-FFF2-40B4-BE49-F238E27FC236}">
                <a16:creationId xmlns:a16="http://schemas.microsoft.com/office/drawing/2014/main" id="{2B543685-A7F3-1444-234D-D17CF922A8EA}"/>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9C7F58AA-5A97-DEEB-A8CC-D44075A9BBC0}"/>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
        <p:nvSpPr>
          <p:cNvPr id="10" name="TextBox 9">
            <a:extLst>
              <a:ext uri="{FF2B5EF4-FFF2-40B4-BE49-F238E27FC236}">
                <a16:creationId xmlns:a16="http://schemas.microsoft.com/office/drawing/2014/main" id="{079AD0B2-4C84-0E70-51B2-377AA4AAAB14}"/>
              </a:ext>
            </a:extLst>
          </p:cNvPr>
          <p:cNvSpPr txBox="1"/>
          <p:nvPr/>
        </p:nvSpPr>
        <p:spPr>
          <a:xfrm>
            <a:off x="1343472" y="2259251"/>
            <a:ext cx="9865096" cy="2862322"/>
          </a:xfrm>
          <a:prstGeom prst="rect">
            <a:avLst/>
          </a:prstGeom>
          <a:noFill/>
        </p:spPr>
        <p:txBody>
          <a:bodyPr wrap="square">
            <a:spAutoFit/>
          </a:bodyPr>
          <a:lstStyle/>
          <a:p>
            <a:endParaRPr lang="en-US" dirty="0"/>
          </a:p>
          <a:p>
            <a:r>
              <a:rPr lang="en-US" dirty="0"/>
              <a:t>The deployed web application serves as a </a:t>
            </a:r>
            <a:r>
              <a:rPr lang="en-US" b="1" dirty="0"/>
              <a:t>vehicle price estimation tool</a:t>
            </a:r>
            <a:r>
              <a:rPr lang="en-US" dirty="0"/>
              <a:t> for users such as car dealerships, individual sellers, or buyers. It enables users to input key vehicle details like </a:t>
            </a:r>
            <a:r>
              <a:rPr lang="en-US" b="1" dirty="0"/>
              <a:t>make, model, year, mileage, engine specs, transmission, and fuel type</a:t>
            </a:r>
            <a:r>
              <a:rPr lang="en-US" dirty="0"/>
              <a:t> to get an instant prediction of the vehicle's market price. This helps in making informed decisions during vehicle sale or purchase, ensuring fair pricing and transparency. The app can be further integrated into dealer websites or online car marketplaces for real-time price suggestions.</a:t>
            </a:r>
          </a:p>
          <a:p>
            <a:endParaRPr lang="en-US" dirty="0"/>
          </a:p>
          <a:p>
            <a:endParaRPr lang="en-US" dirty="0"/>
          </a:p>
          <a:p>
            <a:endParaRPr lang="en-IN" dirty="0"/>
          </a:p>
        </p:txBody>
      </p:sp>
    </p:spTree>
    <p:extLst>
      <p:ext uri="{BB962C8B-B14F-4D97-AF65-F5344CB8AC3E}">
        <p14:creationId xmlns:p14="http://schemas.microsoft.com/office/powerpoint/2010/main" val="1685631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94FAF-CB0F-9B38-F0AE-C0521ED68F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15CEBE-A3AD-4E12-917E-D7B16EDB7078}"/>
              </a:ext>
            </a:extLst>
          </p:cNvPr>
          <p:cNvSpPr>
            <a:spLocks noGrp="1"/>
          </p:cNvSpPr>
          <p:nvPr>
            <p:ph type="title"/>
          </p:nvPr>
        </p:nvSpPr>
        <p:spPr>
          <a:xfrm>
            <a:off x="335360" y="1291078"/>
            <a:ext cx="11089232" cy="1080120"/>
          </a:xfrm>
        </p:spPr>
        <p:txBody>
          <a:bodyPr/>
          <a:lstStyle/>
          <a:p>
            <a:pPr algn="ctr"/>
            <a:r>
              <a:rPr lang="en-US" sz="3200" dirty="0"/>
              <a:t>conclusion</a:t>
            </a:r>
          </a:p>
        </p:txBody>
      </p:sp>
      <p:sp>
        <p:nvSpPr>
          <p:cNvPr id="2" name="Footer Placeholder 1">
            <a:extLst>
              <a:ext uri="{FF2B5EF4-FFF2-40B4-BE49-F238E27FC236}">
                <a16:creationId xmlns:a16="http://schemas.microsoft.com/office/drawing/2014/main" id="{0257E2C3-6628-F73A-63A3-9A3F4925F9AA}"/>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690B63E7-C41C-4A63-C255-864CEA913A5E}"/>
              </a:ext>
            </a:extLst>
          </p:cNvPr>
          <p:cNvSpPr>
            <a:spLocks noGrp="1"/>
          </p:cNvSpPr>
          <p:nvPr>
            <p:ph type="sldNum" sz="quarter" idx="12"/>
          </p:nvPr>
        </p:nvSpPr>
        <p:spPr/>
        <p:txBody>
          <a:bodyPr/>
          <a:lstStyle/>
          <a:p>
            <a:fld id="{294A09A9-5501-47C1-A89A-A340965A2BE2}" type="slidenum">
              <a:rPr lang="en-US" smtClean="0"/>
              <a:pPr/>
              <a:t>27</a:t>
            </a:fld>
            <a:endParaRPr lang="en-US" dirty="0"/>
          </a:p>
        </p:txBody>
      </p:sp>
      <p:sp>
        <p:nvSpPr>
          <p:cNvPr id="10" name="TextBox 9">
            <a:extLst>
              <a:ext uri="{FF2B5EF4-FFF2-40B4-BE49-F238E27FC236}">
                <a16:creationId xmlns:a16="http://schemas.microsoft.com/office/drawing/2014/main" id="{1917E6DE-3ACF-D3D1-C558-56B90B5941E2}"/>
              </a:ext>
            </a:extLst>
          </p:cNvPr>
          <p:cNvSpPr txBox="1"/>
          <p:nvPr/>
        </p:nvSpPr>
        <p:spPr>
          <a:xfrm>
            <a:off x="1343472" y="2259251"/>
            <a:ext cx="9865096" cy="2862322"/>
          </a:xfrm>
          <a:prstGeom prst="rect">
            <a:avLst/>
          </a:prstGeom>
          <a:noFill/>
        </p:spPr>
        <p:txBody>
          <a:bodyPr wrap="square">
            <a:spAutoFit/>
          </a:bodyPr>
          <a:lstStyle/>
          <a:p>
            <a:endParaRPr lang="en-US" dirty="0"/>
          </a:p>
          <a:p>
            <a:endParaRPr lang="en-US" dirty="0"/>
          </a:p>
          <a:p>
            <a:r>
              <a:rPr lang="en-US" dirty="0"/>
              <a:t>This project demonstrates a full machine learning pipeline—from data preprocessing and model training to web deployment. We successfully predicted vehicle prices using a Random Forest model and deployed it using Flask with an interactive web interface. The solution is scalable and user-friendly, enabling accurate price estimates for a wide variety of vehicles.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0613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THANK YOU</a:t>
            </a:r>
          </a:p>
        </p:txBody>
      </p:sp>
    </p:spTree>
    <p:extLst>
      <p:ext uri="{BB962C8B-B14F-4D97-AF65-F5344CB8AC3E}">
        <p14:creationId xmlns:p14="http://schemas.microsoft.com/office/powerpoint/2010/main" val="62773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a:xfrm>
            <a:off x="-96688" y="973438"/>
            <a:ext cx="5544616" cy="3816424"/>
          </a:xfrm>
        </p:spPr>
        <p:txBody>
          <a:bodyPr/>
          <a:lstStyle/>
          <a:p>
            <a:r>
              <a:rPr lang="en-US" dirty="0"/>
              <a:t>INTRODUCTION</a:t>
            </a:r>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sz="1600" dirty="0"/>
              <a:t>VEHICLE PRICE PREDICTION</a:t>
            </a: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a:xfrm>
            <a:off x="5663952" y="1229111"/>
            <a:ext cx="6269171" cy="4416425"/>
          </a:xfrm>
        </p:spPr>
        <p:txBody>
          <a:bodyPr/>
          <a:lstStyle/>
          <a:p>
            <a:pPr algn="just"/>
            <a:r>
              <a:rPr lang="en-US" sz="1800" dirty="0"/>
              <a:t>The automotive industry has witnessed rapid digital transformation, with data playing a crucial role in decision-making. One key aspect for both buyers and sellers is determining the fair market value of a vehicle. However, with numerous factors influencing a vehicle's price — such as make, model, mileage, fuel type, and condition — manual estimation can be inaccurate and inconsistent. This project aims to build a machine learning-based system that can accurately predict vehicle prices using structured data on vehicle specifications. </a:t>
            </a: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91344" y="1772816"/>
            <a:ext cx="4248472" cy="2016224"/>
          </a:xfrm>
        </p:spPr>
        <p:txBody>
          <a:bodyPr anchor="t">
            <a:noAutofit/>
          </a:bodyPr>
          <a:lstStyle/>
          <a:p>
            <a:r>
              <a:rPr lang="en-US" sz="4800" spc="400" dirty="0">
                <a:solidFill>
                  <a:schemeClr val="tx1"/>
                </a:solidFill>
              </a:rPr>
              <a:t>Objective</a:t>
            </a:r>
          </a:p>
        </p:txBody>
      </p:sp>
      <p:sp>
        <p:nvSpPr>
          <p:cNvPr id="4" name="Rectangle 1">
            <a:extLst>
              <a:ext uri="{FF2B5EF4-FFF2-40B4-BE49-F238E27FC236}">
                <a16:creationId xmlns:a16="http://schemas.microsoft.com/office/drawing/2014/main" id="{34CD9BCB-6689-24ED-0980-4E9772D1DAD6}"/>
              </a:ext>
            </a:extLst>
          </p:cNvPr>
          <p:cNvSpPr>
            <a:spLocks noGrp="1" noChangeArrowheads="1"/>
          </p:cNvSpPr>
          <p:nvPr>
            <p:ph type="subTitle" idx="1"/>
          </p:nvPr>
        </p:nvSpPr>
        <p:spPr bwMode="auto">
          <a:xfrm>
            <a:off x="763418" y="3212976"/>
            <a:ext cx="1066516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lnSpc>
                <a:spcPct val="100000"/>
              </a:lnSpc>
              <a:spcBef>
                <a:spcPct val="0"/>
              </a:spcBef>
              <a:spcAft>
                <a:spcPct val="0"/>
              </a:spcAft>
              <a:buFontTx/>
              <a:buChar char="•"/>
            </a:pPr>
            <a:r>
              <a:rPr lang="en-US" altLang="en-US" sz="1800" b="0" dirty="0">
                <a:latin typeface="Arial" panose="020B0604020202020204" pitchFamily="34" charset="0"/>
              </a:rPr>
              <a:t> Predict the price of a vehicle using its specifications and historical data</a:t>
            </a:r>
          </a:p>
          <a:p>
            <a:pPr lvl="0" eaLnBrk="0" fontAlgn="base" hangingPunct="0">
              <a:lnSpc>
                <a:spcPct val="100000"/>
              </a:lnSpc>
              <a:spcBef>
                <a:spcPct val="0"/>
              </a:spcBef>
              <a:spcAft>
                <a:spcPct val="0"/>
              </a:spcAft>
              <a:buFontTx/>
              <a:buChar char="•"/>
            </a:pPr>
            <a:r>
              <a:rPr lang="en-US" altLang="en-US" sz="1800" b="0" dirty="0">
                <a:latin typeface="Arial" panose="020B0604020202020204" pitchFamily="34" charset="0"/>
              </a:rPr>
              <a:t> Build a machine learning model trained on vehicle features like make, model, year, mileage, etc.</a:t>
            </a:r>
          </a:p>
          <a:p>
            <a:pPr lvl="0" eaLnBrk="0" fontAlgn="base" hangingPunct="0">
              <a:lnSpc>
                <a:spcPct val="100000"/>
              </a:lnSpc>
              <a:spcBef>
                <a:spcPct val="0"/>
              </a:spcBef>
              <a:spcAft>
                <a:spcPct val="0"/>
              </a:spcAft>
              <a:buFontTx/>
              <a:buChar char="•"/>
            </a:pPr>
            <a:r>
              <a:rPr lang="en-US" altLang="en-US" sz="1800" b="0" dirty="0">
                <a:latin typeface="Arial" panose="020B0604020202020204" pitchFamily="34" charset="0"/>
              </a:rPr>
              <a:t> Help users (buyers/sellers) make informed pricing decisions</a:t>
            </a:r>
          </a:p>
          <a:p>
            <a:pPr lvl="0" eaLnBrk="0" fontAlgn="base" hangingPunct="0">
              <a:lnSpc>
                <a:spcPct val="100000"/>
              </a:lnSpc>
              <a:spcBef>
                <a:spcPct val="0"/>
              </a:spcBef>
              <a:spcAft>
                <a:spcPct val="0"/>
              </a:spcAft>
              <a:buFontTx/>
              <a:buChar char="•"/>
            </a:pPr>
            <a:r>
              <a:rPr lang="en-US" altLang="en-US" sz="1800" b="0" dirty="0">
                <a:latin typeface="Arial" panose="020B0604020202020204" pitchFamily="34" charset="0"/>
              </a:rPr>
              <a:t> Improve transparency and reduce guesswork in the vehicle resale market</a:t>
            </a:r>
          </a:p>
          <a:p>
            <a:pPr lvl="0" eaLnBrk="0" fontAlgn="base" hangingPunct="0">
              <a:lnSpc>
                <a:spcPct val="100000"/>
              </a:lnSpc>
              <a:spcBef>
                <a:spcPct val="0"/>
              </a:spcBef>
              <a:spcAft>
                <a:spcPct val="0"/>
              </a:spcAft>
              <a:buFontTx/>
              <a:buChar char="•"/>
            </a:pPr>
            <a:r>
              <a:rPr lang="en-US" altLang="en-US" sz="1800" b="0" dirty="0">
                <a:latin typeface="Arial" panose="020B0604020202020204" pitchFamily="34" charset="0"/>
              </a:rPr>
              <a:t> Create a system that can be deployed as an API for real-world applications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807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a:xfrm>
            <a:off x="2999656" y="871355"/>
            <a:ext cx="6480720" cy="1224136"/>
          </a:xfrm>
        </p:spPr>
        <p:txBody>
          <a:bodyPr/>
          <a:lstStyle/>
          <a:p>
            <a:pPr algn="l"/>
            <a:r>
              <a:rPr lang="en-US" sz="4000" dirty="0"/>
              <a:t>DATASET OVERVIEW</a:t>
            </a: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sz="1800" dirty="0"/>
              <a:t>VEHICLE PRICE PREDICTION</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10" name="Rectangle 1">
            <a:extLst>
              <a:ext uri="{FF2B5EF4-FFF2-40B4-BE49-F238E27FC236}">
                <a16:creationId xmlns:a16="http://schemas.microsoft.com/office/drawing/2014/main" id="{9080A513-FE6A-9349-368A-7FB50C0BB370}"/>
              </a:ext>
            </a:extLst>
          </p:cNvPr>
          <p:cNvSpPr>
            <a:spLocks noGrp="1" noChangeArrowheads="1"/>
          </p:cNvSpPr>
          <p:nvPr>
            <p:ph sz="quarter" idx="13"/>
          </p:nvPr>
        </p:nvSpPr>
        <p:spPr bwMode="auto">
          <a:xfrm>
            <a:off x="1703673" y="2236222"/>
            <a:ext cx="907268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The dataset contains structured information on </a:t>
            </a:r>
            <a:r>
              <a:rPr kumimoji="0" lang="en-US" altLang="en-US" sz="1800" b="1" i="0" u="none" strike="noStrike" cap="none" normalizeH="0" baseline="0" dirty="0">
                <a:ln>
                  <a:noFill/>
                </a:ln>
                <a:solidFill>
                  <a:schemeClr val="tx1"/>
                </a:solidFill>
                <a:effectLst/>
              </a:rPr>
              <a:t>various vehicles and their prices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Total of </a:t>
            </a:r>
            <a:r>
              <a:rPr kumimoji="0" lang="en-US" altLang="en-US" sz="1800" b="1" i="0" u="none" strike="noStrike" cap="none" normalizeH="0" baseline="0" dirty="0">
                <a:ln>
                  <a:noFill/>
                </a:ln>
                <a:solidFill>
                  <a:schemeClr val="tx1"/>
                </a:solidFill>
                <a:effectLst/>
              </a:rPr>
              <a:t>17 columns</a:t>
            </a:r>
            <a:r>
              <a:rPr kumimoji="0" lang="en-US" altLang="en-US" sz="1800" b="0" i="0" u="none" strike="noStrike" cap="none" normalizeH="0" baseline="0" dirty="0">
                <a:ln>
                  <a:noFill/>
                </a:ln>
                <a:solidFill>
                  <a:schemeClr val="tx1"/>
                </a:solidFill>
                <a:effectLst/>
              </a:rPr>
              <a:t> including both </a:t>
            </a:r>
            <a:r>
              <a:rPr kumimoji="0" lang="en-US" altLang="en-US" sz="1800" b="1" i="0" u="none" strike="noStrike" cap="none" normalizeH="0" baseline="0" dirty="0">
                <a:ln>
                  <a:noFill/>
                </a:ln>
                <a:solidFill>
                  <a:schemeClr val="tx1"/>
                </a:solidFill>
                <a:effectLst/>
              </a:rPr>
              <a:t>categorical</a:t>
            </a:r>
            <a:r>
              <a:rPr kumimoji="0" lang="en-US" altLang="en-US" sz="1800" b="0" i="0" u="none" strike="noStrike" cap="none" normalizeH="0" baseline="0" dirty="0">
                <a:ln>
                  <a:noFill/>
                </a:ln>
                <a:solidFill>
                  <a:schemeClr val="tx1"/>
                </a:solidFill>
                <a:effectLst/>
              </a:rPr>
              <a:t> and </a:t>
            </a:r>
            <a:r>
              <a:rPr kumimoji="0" lang="en-US" altLang="en-US" sz="1800" b="1" i="0" u="none" strike="noStrike" cap="none" normalizeH="0" baseline="0" dirty="0">
                <a:ln>
                  <a:noFill/>
                </a:ln>
                <a:solidFill>
                  <a:schemeClr val="tx1"/>
                </a:solidFill>
                <a:effectLst/>
              </a:rPr>
              <a:t>numerical</a:t>
            </a:r>
            <a:r>
              <a:rPr kumimoji="0" lang="en-US" altLang="en-US" sz="1800" b="0" i="0" u="none" strike="noStrike" cap="none" normalizeH="0" baseline="0" dirty="0">
                <a:ln>
                  <a:noFill/>
                </a:ln>
                <a:solidFill>
                  <a:schemeClr val="tx1"/>
                </a:solidFill>
                <a:effectLst/>
              </a:rPr>
              <a:t>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Target variable: </a:t>
            </a:r>
            <a:r>
              <a:rPr kumimoji="0" lang="en-US" altLang="en-US" sz="1800" b="1" i="0" u="none" strike="noStrike" cap="none" normalizeH="0" baseline="0" dirty="0">
                <a:ln>
                  <a:noFill/>
                </a:ln>
                <a:solidFill>
                  <a:schemeClr val="tx1"/>
                </a:solidFill>
                <a:effectLst/>
              </a:rPr>
              <a:t>price</a:t>
            </a:r>
            <a:r>
              <a:rPr kumimoji="0" lang="en-US" altLang="en-US" sz="1800" b="0" i="0" u="none" strike="noStrike" cap="none" normalizeH="0" baseline="0" dirty="0">
                <a:ln>
                  <a:noFill/>
                </a:ln>
                <a:solidFill>
                  <a:schemeClr val="tx1"/>
                </a:solidFill>
                <a:effectLst/>
              </a:rPr>
              <a:t> (vehicle price in USD)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Key features include: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	</a:t>
            </a:r>
            <a:r>
              <a:rPr kumimoji="0" lang="en-US" altLang="en-US" sz="1800" b="0" i="0" u="none" strike="noStrike" cap="none" normalizeH="0" baseline="0" dirty="0">
                <a:ln>
                  <a:noFill/>
                </a:ln>
                <a:solidFill>
                  <a:schemeClr val="tx1"/>
                </a:solidFill>
                <a:effectLst/>
              </a:rPr>
              <a:t>make, model, year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	mileage, engine, fuel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	transmission, body, drivetrain, trim,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Data also includes </a:t>
            </a:r>
            <a:r>
              <a:rPr kumimoji="0" lang="en-US" altLang="en-US" sz="1800" b="1" i="0" u="none" strike="noStrike" cap="none" normalizeH="0" baseline="0" dirty="0">
                <a:ln>
                  <a:noFill/>
                </a:ln>
                <a:solidFill>
                  <a:schemeClr val="tx1"/>
                </a:solidFill>
                <a:effectLst/>
              </a:rPr>
              <a:t>text fields</a:t>
            </a:r>
            <a:r>
              <a:rPr kumimoji="0" lang="en-US" altLang="en-US" sz="1800" b="0" i="0" u="none" strike="noStrike" cap="none" normalizeH="0" baseline="0" dirty="0">
                <a:ln>
                  <a:noFill/>
                </a:ln>
                <a:solidFill>
                  <a:schemeClr val="tx1"/>
                </a:solidFill>
                <a:effectLst/>
              </a:rPr>
              <a:t> like name and description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Useful for training supervised learning models to predict price</a:t>
            </a:r>
          </a:p>
        </p:txBody>
      </p:sp>
    </p:spTree>
    <p:extLst>
      <p:ext uri="{BB962C8B-B14F-4D97-AF65-F5344CB8AC3E}">
        <p14:creationId xmlns:p14="http://schemas.microsoft.com/office/powerpoint/2010/main" val="305450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41B7-60D7-2BA4-B058-7AB43FA49F72}"/>
              </a:ext>
            </a:extLst>
          </p:cNvPr>
          <p:cNvSpPr>
            <a:spLocks noGrp="1"/>
          </p:cNvSpPr>
          <p:nvPr>
            <p:ph type="title"/>
          </p:nvPr>
        </p:nvSpPr>
        <p:spPr>
          <a:xfrm>
            <a:off x="609600" y="764704"/>
            <a:ext cx="10972800" cy="1393280"/>
          </a:xfrm>
        </p:spPr>
        <p:txBody>
          <a:bodyPr/>
          <a:lstStyle/>
          <a:p>
            <a:r>
              <a:rPr lang="en-US" sz="3600" dirty="0"/>
              <a:t>Feature description</a:t>
            </a:r>
          </a:p>
        </p:txBody>
      </p:sp>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sz="1600" dirty="0"/>
              <a:t>VEHICLE PRICE PREDICTION</a:t>
            </a:r>
          </a:p>
        </p:txBody>
      </p:sp>
      <p:sp>
        <p:nvSpPr>
          <p:cNvPr id="5" name="Slide Number Placeholder 4">
            <a:extLst>
              <a:ext uri="{FF2B5EF4-FFF2-40B4-BE49-F238E27FC236}">
                <a16:creationId xmlns:a16="http://schemas.microsoft.com/office/drawing/2014/main" id="{FB6BA244-3A6A-5970-796B-08549B1203D3}"/>
              </a:ext>
            </a:extLst>
          </p:cNvPr>
          <p:cNvSpPr>
            <a:spLocks noGrp="1"/>
          </p:cNvSpPr>
          <p:nvPr>
            <p:ph type="sldNum" sz="quarter" idx="12"/>
          </p:nvPr>
        </p:nvSpPr>
        <p:spPr/>
        <p:txBody>
          <a:bodyPr/>
          <a:lstStyle/>
          <a:p>
            <a:fld id="{294A09A9-5501-47C1-A89A-A340965A2BE2}" type="slidenum">
              <a:rPr lang="en-US" smtClean="0"/>
              <a:pPr/>
              <a:t>6</a:t>
            </a:fld>
            <a:endParaRPr lang="en-US" dirty="0"/>
          </a:p>
        </p:txBody>
      </p:sp>
      <p:graphicFrame>
        <p:nvGraphicFramePr>
          <p:cNvPr id="9" name="Content Placeholder 8">
            <a:extLst>
              <a:ext uri="{FF2B5EF4-FFF2-40B4-BE49-F238E27FC236}">
                <a16:creationId xmlns:a16="http://schemas.microsoft.com/office/drawing/2014/main" id="{DB0F9B51-7353-A86E-FAFD-795E8CA98A0B}"/>
              </a:ext>
            </a:extLst>
          </p:cNvPr>
          <p:cNvGraphicFramePr>
            <a:graphicFrameLocks noGrp="1"/>
          </p:cNvGraphicFramePr>
          <p:nvPr>
            <p:ph sz="half" idx="2"/>
            <p:extLst>
              <p:ext uri="{D42A27DB-BD31-4B8C-83A1-F6EECF244321}">
                <p14:modId xmlns:p14="http://schemas.microsoft.com/office/powerpoint/2010/main" val="2288018349"/>
              </p:ext>
            </p:extLst>
          </p:nvPr>
        </p:nvGraphicFramePr>
        <p:xfrm>
          <a:off x="191344" y="1916832"/>
          <a:ext cx="11881320" cy="3960442"/>
        </p:xfrm>
        <a:graphic>
          <a:graphicData uri="http://schemas.openxmlformats.org/drawingml/2006/table">
            <a:tbl>
              <a:tblPr>
                <a:tableStyleId>{3C2FFA5D-87B4-456A-9821-1D502468CF0F}</a:tableStyleId>
              </a:tblPr>
              <a:tblGrid>
                <a:gridCol w="3422991">
                  <a:extLst>
                    <a:ext uri="{9D8B030D-6E8A-4147-A177-3AD203B41FA5}">
                      <a16:colId xmlns:a16="http://schemas.microsoft.com/office/drawing/2014/main" val="3407414932"/>
                    </a:ext>
                  </a:extLst>
                </a:gridCol>
                <a:gridCol w="2828925">
                  <a:extLst>
                    <a:ext uri="{9D8B030D-6E8A-4147-A177-3AD203B41FA5}">
                      <a16:colId xmlns:a16="http://schemas.microsoft.com/office/drawing/2014/main" val="107751818"/>
                    </a:ext>
                  </a:extLst>
                </a:gridCol>
                <a:gridCol w="2828925">
                  <a:extLst>
                    <a:ext uri="{9D8B030D-6E8A-4147-A177-3AD203B41FA5}">
                      <a16:colId xmlns:a16="http://schemas.microsoft.com/office/drawing/2014/main" val="209102108"/>
                    </a:ext>
                  </a:extLst>
                </a:gridCol>
                <a:gridCol w="2800479">
                  <a:extLst>
                    <a:ext uri="{9D8B030D-6E8A-4147-A177-3AD203B41FA5}">
                      <a16:colId xmlns:a16="http://schemas.microsoft.com/office/drawing/2014/main" val="1488014563"/>
                    </a:ext>
                  </a:extLst>
                </a:gridCol>
              </a:tblGrid>
              <a:tr h="247529">
                <a:tc>
                  <a:txBody>
                    <a:bodyPr/>
                    <a:lstStyle/>
                    <a:p>
                      <a:r>
                        <a:rPr lang="en-IN" sz="900"/>
                        <a:t>🔧 Feature Group</a:t>
                      </a:r>
                    </a:p>
                  </a:txBody>
                  <a:tcPr marL="47575" marR="47575" marT="23788" marB="23788" anchor="ctr"/>
                </a:tc>
                <a:tc>
                  <a:txBody>
                    <a:bodyPr/>
                    <a:lstStyle/>
                    <a:p>
                      <a:r>
                        <a:rPr lang="en-IN" sz="900"/>
                        <a:t>📄 Feature Name</a:t>
                      </a:r>
                    </a:p>
                  </a:txBody>
                  <a:tcPr marL="47575" marR="47575" marT="23788" marB="23788" anchor="ctr"/>
                </a:tc>
                <a:tc>
                  <a:txBody>
                    <a:bodyPr/>
                    <a:lstStyle/>
                    <a:p>
                      <a:r>
                        <a:rPr lang="en-IN" sz="900"/>
                        <a:t>💡 Description</a:t>
                      </a:r>
                    </a:p>
                  </a:txBody>
                  <a:tcPr marL="47575" marR="47575" marT="23788" marB="23788" anchor="ctr"/>
                </a:tc>
                <a:tc>
                  <a:txBody>
                    <a:bodyPr/>
                    <a:lstStyle/>
                    <a:p>
                      <a:r>
                        <a:rPr lang="en-IN" sz="900"/>
                        <a:t>🖼️ Suggested Icon</a:t>
                      </a:r>
                    </a:p>
                  </a:txBody>
                  <a:tcPr marL="47575" marR="47575" marT="23788" marB="23788" anchor="ctr"/>
                </a:tc>
                <a:extLst>
                  <a:ext uri="{0D108BD9-81ED-4DB2-BD59-A6C34878D82A}">
                    <a16:rowId xmlns:a16="http://schemas.microsoft.com/office/drawing/2014/main" val="2209990737"/>
                  </a:ext>
                </a:extLst>
              </a:tr>
              <a:tr h="433173">
                <a:tc>
                  <a:txBody>
                    <a:bodyPr/>
                    <a:lstStyle/>
                    <a:p>
                      <a:r>
                        <a:rPr lang="en-IN" sz="900" dirty="0"/>
                        <a:t>🚗 Vehicle Info</a:t>
                      </a:r>
                    </a:p>
                  </a:txBody>
                  <a:tcPr marL="47575" marR="47575" marT="23788" marB="23788" anchor="ctr"/>
                </a:tc>
                <a:tc>
                  <a:txBody>
                    <a:bodyPr/>
                    <a:lstStyle/>
                    <a:p>
                      <a:r>
                        <a:rPr lang="en-IN" sz="900"/>
                        <a:t>make, model, year</a:t>
                      </a:r>
                    </a:p>
                  </a:txBody>
                  <a:tcPr marL="47575" marR="47575" marT="23788" marB="23788" anchor="ctr"/>
                </a:tc>
                <a:tc>
                  <a:txBody>
                    <a:bodyPr/>
                    <a:lstStyle/>
                    <a:p>
                      <a:r>
                        <a:rPr lang="en-US" sz="900"/>
                        <a:t>Manufacturer, model name, and year</a:t>
                      </a:r>
                    </a:p>
                  </a:txBody>
                  <a:tcPr marL="47575" marR="47575" marT="23788" marB="23788" anchor="ctr"/>
                </a:tc>
                <a:tc>
                  <a:txBody>
                    <a:bodyPr/>
                    <a:lstStyle/>
                    <a:p>
                      <a:r>
                        <a:rPr lang="en-IN" sz="900"/>
                        <a:t>Car or calendar</a:t>
                      </a:r>
                    </a:p>
                  </a:txBody>
                  <a:tcPr marL="47575" marR="47575" marT="23788" marB="23788" anchor="ctr"/>
                </a:tc>
                <a:extLst>
                  <a:ext uri="{0D108BD9-81ED-4DB2-BD59-A6C34878D82A}">
                    <a16:rowId xmlns:a16="http://schemas.microsoft.com/office/drawing/2014/main" val="2818260696"/>
                  </a:ext>
                </a:extLst>
              </a:tr>
              <a:tr h="247529">
                <a:tc>
                  <a:txBody>
                    <a:bodyPr/>
                    <a:lstStyle/>
                    <a:p>
                      <a:r>
                        <a:rPr lang="en-IN" sz="900"/>
                        <a:t>💰 Pricing</a:t>
                      </a:r>
                    </a:p>
                  </a:txBody>
                  <a:tcPr marL="47575" marR="47575" marT="23788" marB="23788" anchor="ctr"/>
                </a:tc>
                <a:tc>
                  <a:txBody>
                    <a:bodyPr/>
                    <a:lstStyle/>
                    <a:p>
                      <a:r>
                        <a:rPr lang="en-IN" sz="900"/>
                        <a:t>price</a:t>
                      </a:r>
                    </a:p>
                  </a:txBody>
                  <a:tcPr marL="47575" marR="47575" marT="23788" marB="23788" anchor="ctr"/>
                </a:tc>
                <a:tc>
                  <a:txBody>
                    <a:bodyPr/>
                    <a:lstStyle/>
                    <a:p>
                      <a:r>
                        <a:rPr lang="en-IN" sz="900"/>
                        <a:t>Selling price in USD</a:t>
                      </a:r>
                    </a:p>
                  </a:txBody>
                  <a:tcPr marL="47575" marR="47575" marT="23788" marB="23788" anchor="ctr"/>
                </a:tc>
                <a:tc>
                  <a:txBody>
                    <a:bodyPr/>
                    <a:lstStyle/>
                    <a:p>
                      <a:r>
                        <a:rPr lang="en-IN" sz="900"/>
                        <a:t>Dollar or price tag</a:t>
                      </a:r>
                    </a:p>
                  </a:txBody>
                  <a:tcPr marL="47575" marR="47575" marT="23788" marB="23788" anchor="ctr"/>
                </a:tc>
                <a:extLst>
                  <a:ext uri="{0D108BD9-81ED-4DB2-BD59-A6C34878D82A}">
                    <a16:rowId xmlns:a16="http://schemas.microsoft.com/office/drawing/2014/main" val="3897328846"/>
                  </a:ext>
                </a:extLst>
              </a:tr>
              <a:tr h="433173">
                <a:tc>
                  <a:txBody>
                    <a:bodyPr/>
                    <a:lstStyle/>
                    <a:p>
                      <a:r>
                        <a:rPr lang="en-IN" sz="900"/>
                        <a:t>🔍 Engine Details</a:t>
                      </a:r>
                    </a:p>
                  </a:txBody>
                  <a:tcPr marL="47575" marR="47575" marT="23788" marB="23788" anchor="ctr"/>
                </a:tc>
                <a:tc>
                  <a:txBody>
                    <a:bodyPr/>
                    <a:lstStyle/>
                    <a:p>
                      <a:r>
                        <a:rPr lang="en-IN" sz="900" dirty="0"/>
                        <a:t>engine, cylinders</a:t>
                      </a:r>
                    </a:p>
                  </a:txBody>
                  <a:tcPr marL="47575" marR="47575" marT="23788" marB="23788" anchor="ctr"/>
                </a:tc>
                <a:tc>
                  <a:txBody>
                    <a:bodyPr/>
                    <a:lstStyle/>
                    <a:p>
                      <a:r>
                        <a:rPr lang="en-US" sz="900"/>
                        <a:t>Engine type and number of cylinders</a:t>
                      </a:r>
                    </a:p>
                  </a:txBody>
                  <a:tcPr marL="47575" marR="47575" marT="23788" marB="23788" anchor="ctr"/>
                </a:tc>
                <a:tc>
                  <a:txBody>
                    <a:bodyPr/>
                    <a:lstStyle/>
                    <a:p>
                      <a:r>
                        <a:rPr lang="en-IN" sz="900"/>
                        <a:t>Engine block</a:t>
                      </a:r>
                    </a:p>
                  </a:txBody>
                  <a:tcPr marL="47575" marR="47575" marT="23788" marB="23788" anchor="ctr"/>
                </a:tc>
                <a:extLst>
                  <a:ext uri="{0D108BD9-81ED-4DB2-BD59-A6C34878D82A}">
                    <a16:rowId xmlns:a16="http://schemas.microsoft.com/office/drawing/2014/main" val="3054879192"/>
                  </a:ext>
                </a:extLst>
              </a:tr>
              <a:tr h="433173">
                <a:tc>
                  <a:txBody>
                    <a:bodyPr/>
                    <a:lstStyle/>
                    <a:p>
                      <a:r>
                        <a:rPr lang="en-IN" sz="900"/>
                        <a:t>⛽ Fuel &amp; Mileage</a:t>
                      </a:r>
                    </a:p>
                  </a:txBody>
                  <a:tcPr marL="47575" marR="47575" marT="23788" marB="23788" anchor="ctr"/>
                </a:tc>
                <a:tc>
                  <a:txBody>
                    <a:bodyPr/>
                    <a:lstStyle/>
                    <a:p>
                      <a:r>
                        <a:rPr lang="en-IN" sz="900" dirty="0"/>
                        <a:t>fuel, mileage</a:t>
                      </a:r>
                    </a:p>
                  </a:txBody>
                  <a:tcPr marL="47575" marR="47575" marT="23788" marB="23788" anchor="ctr"/>
                </a:tc>
                <a:tc>
                  <a:txBody>
                    <a:bodyPr/>
                    <a:lstStyle/>
                    <a:p>
                      <a:r>
                        <a:rPr lang="en-US" sz="900" dirty="0"/>
                        <a:t>Fuel type and distance run</a:t>
                      </a:r>
                    </a:p>
                  </a:txBody>
                  <a:tcPr marL="47575" marR="47575" marT="23788" marB="23788" anchor="ctr"/>
                </a:tc>
                <a:tc>
                  <a:txBody>
                    <a:bodyPr/>
                    <a:lstStyle/>
                    <a:p>
                      <a:r>
                        <a:rPr lang="en-IN" sz="900"/>
                        <a:t>Fuel pump / odometer</a:t>
                      </a:r>
                    </a:p>
                  </a:txBody>
                  <a:tcPr marL="47575" marR="47575" marT="23788" marB="23788" anchor="ctr"/>
                </a:tc>
                <a:extLst>
                  <a:ext uri="{0D108BD9-81ED-4DB2-BD59-A6C34878D82A}">
                    <a16:rowId xmlns:a16="http://schemas.microsoft.com/office/drawing/2014/main" val="2303524430"/>
                  </a:ext>
                </a:extLst>
              </a:tr>
              <a:tr h="433173">
                <a:tc>
                  <a:txBody>
                    <a:bodyPr/>
                    <a:lstStyle/>
                    <a:p>
                      <a:r>
                        <a:rPr lang="en-IN" sz="900" dirty="0"/>
                        <a:t>⚙️ Transmission</a:t>
                      </a:r>
                    </a:p>
                  </a:txBody>
                  <a:tcPr marL="47575" marR="47575" marT="23788" marB="23788" anchor="ctr"/>
                </a:tc>
                <a:tc>
                  <a:txBody>
                    <a:bodyPr/>
                    <a:lstStyle/>
                    <a:p>
                      <a:r>
                        <a:rPr lang="en-IN" sz="900" dirty="0"/>
                        <a:t>transmission</a:t>
                      </a:r>
                    </a:p>
                  </a:txBody>
                  <a:tcPr marL="47575" marR="47575" marT="23788" marB="23788" anchor="ctr"/>
                </a:tc>
                <a:tc>
                  <a:txBody>
                    <a:bodyPr/>
                    <a:lstStyle/>
                    <a:p>
                      <a:r>
                        <a:rPr lang="en-IN" sz="900" dirty="0"/>
                        <a:t>Gear type: Automatic / Manual</a:t>
                      </a:r>
                    </a:p>
                  </a:txBody>
                  <a:tcPr marL="47575" marR="47575" marT="23788" marB="23788" anchor="ctr"/>
                </a:tc>
                <a:tc>
                  <a:txBody>
                    <a:bodyPr/>
                    <a:lstStyle/>
                    <a:p>
                      <a:r>
                        <a:rPr lang="en-IN" sz="900"/>
                        <a:t>Gear icon</a:t>
                      </a:r>
                    </a:p>
                  </a:txBody>
                  <a:tcPr marL="47575" marR="47575" marT="23788" marB="23788" anchor="ctr"/>
                </a:tc>
                <a:extLst>
                  <a:ext uri="{0D108BD9-81ED-4DB2-BD59-A6C34878D82A}">
                    <a16:rowId xmlns:a16="http://schemas.microsoft.com/office/drawing/2014/main" val="554748192"/>
                  </a:ext>
                </a:extLst>
              </a:tr>
              <a:tr h="433173">
                <a:tc>
                  <a:txBody>
                    <a:bodyPr/>
                    <a:lstStyle/>
                    <a:p>
                      <a:r>
                        <a:rPr lang="en-IN" sz="900"/>
                        <a:t>🏷️ Trim &amp; Body Style</a:t>
                      </a:r>
                    </a:p>
                  </a:txBody>
                  <a:tcPr marL="47575" marR="47575" marT="23788" marB="23788" anchor="ctr"/>
                </a:tc>
                <a:tc>
                  <a:txBody>
                    <a:bodyPr/>
                    <a:lstStyle/>
                    <a:p>
                      <a:r>
                        <a:rPr lang="en-IN" sz="900" dirty="0"/>
                        <a:t>trim, body, doors</a:t>
                      </a:r>
                    </a:p>
                  </a:txBody>
                  <a:tcPr marL="47575" marR="47575" marT="23788" marB="23788" anchor="ctr"/>
                </a:tc>
                <a:tc>
                  <a:txBody>
                    <a:bodyPr/>
                    <a:lstStyle/>
                    <a:p>
                      <a:r>
                        <a:rPr lang="en-US" sz="900"/>
                        <a:t>Vehicle design and feature level</a:t>
                      </a:r>
                    </a:p>
                  </a:txBody>
                  <a:tcPr marL="47575" marR="47575" marT="23788" marB="23788" anchor="ctr"/>
                </a:tc>
                <a:tc>
                  <a:txBody>
                    <a:bodyPr/>
                    <a:lstStyle/>
                    <a:p>
                      <a:r>
                        <a:rPr lang="en-IN" sz="900"/>
                        <a:t>Car side / sedan</a:t>
                      </a:r>
                    </a:p>
                  </a:txBody>
                  <a:tcPr marL="47575" marR="47575" marT="23788" marB="23788" anchor="ctr"/>
                </a:tc>
                <a:extLst>
                  <a:ext uri="{0D108BD9-81ED-4DB2-BD59-A6C34878D82A}">
                    <a16:rowId xmlns:a16="http://schemas.microsoft.com/office/drawing/2014/main" val="3830780673"/>
                  </a:ext>
                </a:extLst>
              </a:tr>
              <a:tr h="433173">
                <a:tc>
                  <a:txBody>
                    <a:bodyPr/>
                    <a:lstStyle/>
                    <a:p>
                      <a:r>
                        <a:rPr lang="en-IN" sz="900" dirty="0"/>
                        <a:t>🎨 </a:t>
                      </a:r>
                      <a:r>
                        <a:rPr lang="en-IN" sz="900" dirty="0" err="1"/>
                        <a:t>Colors</a:t>
                      </a:r>
                      <a:endParaRPr lang="en-IN" sz="900" dirty="0"/>
                    </a:p>
                  </a:txBody>
                  <a:tcPr marL="47575" marR="47575" marT="23788" marB="23788" anchor="ctr"/>
                </a:tc>
                <a:tc>
                  <a:txBody>
                    <a:bodyPr/>
                    <a:lstStyle/>
                    <a:p>
                      <a:r>
                        <a:rPr lang="en-IN" sz="900" dirty="0" err="1"/>
                        <a:t>exterior_color</a:t>
                      </a:r>
                      <a:r>
                        <a:rPr lang="en-IN" sz="900" dirty="0"/>
                        <a:t>, </a:t>
                      </a:r>
                      <a:r>
                        <a:rPr lang="en-IN" sz="900" dirty="0" err="1"/>
                        <a:t>interior_color</a:t>
                      </a:r>
                      <a:endParaRPr lang="en-IN" sz="900" dirty="0"/>
                    </a:p>
                  </a:txBody>
                  <a:tcPr marL="47575" marR="47575" marT="23788" marB="23788" anchor="ctr"/>
                </a:tc>
                <a:tc>
                  <a:txBody>
                    <a:bodyPr/>
                    <a:lstStyle/>
                    <a:p>
                      <a:r>
                        <a:rPr lang="en-IN" sz="900"/>
                        <a:t>External and internal vehicle colors</a:t>
                      </a:r>
                    </a:p>
                  </a:txBody>
                  <a:tcPr marL="47575" marR="47575" marT="23788" marB="23788" anchor="ctr"/>
                </a:tc>
                <a:tc>
                  <a:txBody>
                    <a:bodyPr/>
                    <a:lstStyle/>
                    <a:p>
                      <a:r>
                        <a:rPr lang="en-IN" sz="900"/>
                        <a:t>Paintbrush icon</a:t>
                      </a:r>
                    </a:p>
                  </a:txBody>
                  <a:tcPr marL="47575" marR="47575" marT="23788" marB="23788" anchor="ctr"/>
                </a:tc>
                <a:extLst>
                  <a:ext uri="{0D108BD9-81ED-4DB2-BD59-A6C34878D82A}">
                    <a16:rowId xmlns:a16="http://schemas.microsoft.com/office/drawing/2014/main" val="130089013"/>
                  </a:ext>
                </a:extLst>
              </a:tr>
              <a:tr h="433173">
                <a:tc>
                  <a:txBody>
                    <a:bodyPr/>
                    <a:lstStyle/>
                    <a:p>
                      <a:r>
                        <a:rPr lang="en-IN" sz="900"/>
                        <a:t>🛞 Drive System</a:t>
                      </a:r>
                    </a:p>
                  </a:txBody>
                  <a:tcPr marL="47575" marR="47575" marT="23788" marB="23788" anchor="ctr"/>
                </a:tc>
                <a:tc>
                  <a:txBody>
                    <a:bodyPr/>
                    <a:lstStyle/>
                    <a:p>
                      <a:r>
                        <a:rPr lang="en-IN" sz="900"/>
                        <a:t>drivetrain</a:t>
                      </a:r>
                    </a:p>
                  </a:txBody>
                  <a:tcPr marL="47575" marR="47575" marT="23788" marB="23788" anchor="ctr"/>
                </a:tc>
                <a:tc>
                  <a:txBody>
                    <a:bodyPr/>
                    <a:lstStyle/>
                    <a:p>
                      <a:r>
                        <a:rPr lang="en-US" sz="900" dirty="0"/>
                        <a:t>Front-wheel, Rear-wheel, or All-wheel drive</a:t>
                      </a:r>
                    </a:p>
                  </a:txBody>
                  <a:tcPr marL="47575" marR="47575" marT="23788" marB="23788" anchor="ctr"/>
                </a:tc>
                <a:tc>
                  <a:txBody>
                    <a:bodyPr/>
                    <a:lstStyle/>
                    <a:p>
                      <a:r>
                        <a:rPr lang="en-IN" sz="900" dirty="0"/>
                        <a:t>Axle or drivetrain icon</a:t>
                      </a:r>
                    </a:p>
                  </a:txBody>
                  <a:tcPr marL="47575" marR="47575" marT="23788" marB="23788" anchor="ctr"/>
                </a:tc>
                <a:extLst>
                  <a:ext uri="{0D108BD9-81ED-4DB2-BD59-A6C34878D82A}">
                    <a16:rowId xmlns:a16="http://schemas.microsoft.com/office/drawing/2014/main" val="3612512099"/>
                  </a:ext>
                </a:extLst>
              </a:tr>
              <a:tr h="433173">
                <a:tc>
                  <a:txBody>
                    <a:bodyPr/>
                    <a:lstStyle/>
                    <a:p>
                      <a:r>
                        <a:rPr lang="en-IN" sz="900"/>
                        <a:t>📝 Descriptions</a:t>
                      </a:r>
                    </a:p>
                  </a:txBody>
                  <a:tcPr marL="47575" marR="47575" marT="23788" marB="23788" anchor="ctr"/>
                </a:tc>
                <a:tc>
                  <a:txBody>
                    <a:bodyPr/>
                    <a:lstStyle/>
                    <a:p>
                      <a:r>
                        <a:rPr lang="en-IN" sz="900" dirty="0"/>
                        <a:t>name, description</a:t>
                      </a:r>
                    </a:p>
                  </a:txBody>
                  <a:tcPr marL="47575" marR="47575" marT="23788" marB="23788" anchor="ctr"/>
                </a:tc>
                <a:tc>
                  <a:txBody>
                    <a:bodyPr/>
                    <a:lstStyle/>
                    <a:p>
                      <a:r>
                        <a:rPr lang="en-US" sz="900"/>
                        <a:t>Full name and brief selling pitch</a:t>
                      </a:r>
                    </a:p>
                  </a:txBody>
                  <a:tcPr marL="47575" marR="47575" marT="23788" marB="23788" anchor="ctr"/>
                </a:tc>
                <a:tc>
                  <a:txBody>
                    <a:bodyPr/>
                    <a:lstStyle/>
                    <a:p>
                      <a:r>
                        <a:rPr lang="en-IN" sz="900" dirty="0"/>
                        <a:t>Text or info icon</a:t>
                      </a:r>
                    </a:p>
                  </a:txBody>
                  <a:tcPr marL="47575" marR="47575" marT="23788" marB="23788" anchor="ctr"/>
                </a:tc>
                <a:extLst>
                  <a:ext uri="{0D108BD9-81ED-4DB2-BD59-A6C34878D82A}">
                    <a16:rowId xmlns:a16="http://schemas.microsoft.com/office/drawing/2014/main" val="2100985549"/>
                  </a:ext>
                </a:extLst>
              </a:tr>
            </a:tbl>
          </a:graphicData>
        </a:graphic>
      </p:graphicFrame>
    </p:spTree>
    <p:extLst>
      <p:ext uri="{BB962C8B-B14F-4D97-AF65-F5344CB8AC3E}">
        <p14:creationId xmlns:p14="http://schemas.microsoft.com/office/powerpoint/2010/main" val="77226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36858-3794-0401-2F4F-60A8630163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EDAC35-4BBB-CF74-8A1D-3D39AFB1949A}"/>
              </a:ext>
            </a:extLst>
          </p:cNvPr>
          <p:cNvSpPr>
            <a:spLocks noGrp="1"/>
          </p:cNvSpPr>
          <p:nvPr>
            <p:ph type="title"/>
          </p:nvPr>
        </p:nvSpPr>
        <p:spPr>
          <a:xfrm>
            <a:off x="2207568" y="667273"/>
            <a:ext cx="7992888" cy="1224136"/>
          </a:xfrm>
        </p:spPr>
        <p:txBody>
          <a:bodyPr/>
          <a:lstStyle/>
          <a:p>
            <a:pPr algn="l"/>
            <a:r>
              <a:rPr lang="en-US" sz="4000" dirty="0"/>
              <a:t>DATASET PREPROCESSING</a:t>
            </a:r>
          </a:p>
        </p:txBody>
      </p:sp>
      <p:sp>
        <p:nvSpPr>
          <p:cNvPr id="2" name="Footer Placeholder 1">
            <a:extLst>
              <a:ext uri="{FF2B5EF4-FFF2-40B4-BE49-F238E27FC236}">
                <a16:creationId xmlns:a16="http://schemas.microsoft.com/office/drawing/2014/main" id="{CC895AF6-9A6F-97E2-2F69-92074BAE7373}"/>
              </a:ext>
            </a:extLst>
          </p:cNvPr>
          <p:cNvSpPr>
            <a:spLocks noGrp="1"/>
          </p:cNvSpPr>
          <p:nvPr>
            <p:ph type="ftr" sz="quarter" idx="11"/>
          </p:nvPr>
        </p:nvSpPr>
        <p:spPr/>
        <p:txBody>
          <a:bodyPr/>
          <a:lstStyle/>
          <a:p>
            <a:r>
              <a:rPr lang="en-US" sz="1800" dirty="0"/>
              <a:t>VEHICLE PRICE PREDICTION</a:t>
            </a:r>
          </a:p>
        </p:txBody>
      </p:sp>
      <p:sp>
        <p:nvSpPr>
          <p:cNvPr id="3" name="Slide Number Placeholder 2">
            <a:extLst>
              <a:ext uri="{FF2B5EF4-FFF2-40B4-BE49-F238E27FC236}">
                <a16:creationId xmlns:a16="http://schemas.microsoft.com/office/drawing/2014/main" id="{46735875-CE96-C8A0-0AA3-A0296FD0BAAD}"/>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9" name="Content Placeholder 8">
            <a:extLst>
              <a:ext uri="{FF2B5EF4-FFF2-40B4-BE49-F238E27FC236}">
                <a16:creationId xmlns:a16="http://schemas.microsoft.com/office/drawing/2014/main" id="{DE5AE681-FA27-4E8F-B5AD-20C6BE035827}"/>
              </a:ext>
            </a:extLst>
          </p:cNvPr>
          <p:cNvSpPr>
            <a:spLocks noGrp="1"/>
          </p:cNvSpPr>
          <p:nvPr>
            <p:ph sz="quarter" idx="13"/>
          </p:nvPr>
        </p:nvSpPr>
        <p:spPr>
          <a:xfrm>
            <a:off x="263352" y="1913454"/>
            <a:ext cx="11439691" cy="3791442"/>
          </a:xfrm>
        </p:spPr>
        <p:txBody>
          <a:bodyPr/>
          <a:lstStyle/>
          <a:p>
            <a:endParaRPr lang="en-US" dirty="0"/>
          </a:p>
          <a:p>
            <a:r>
              <a:rPr lang="en-US" sz="1800" dirty="0">
                <a:cs typeface="+mn-cs"/>
              </a:rPr>
              <a:t>Before training the model, several preprocessing steps were carried out to clean and prepare the dataset. Missing values in features such as mileage, engine, and fuel were either removed or imputed to maintain data integrity. Categorical variables like make, fuel, transmission, and drivetrain were encoded using label encoding or one-hot encoding techniques to convert them into numerical format suitable for machine learning models. Text fields such as name were parsed to extract useful details like brand and model, while numerical values were extracted from complex strings in columns like engine and cylinders. To ensure consistent scale, numerical features such as year and mileage were normalized or scaled. Additionally, outliers in price and mileage were detected and removed using statistical methods to avoid skewing the model. Finally, redundant or high-cardinality columns like description were excluded to focus on the most relevant features.</a:t>
            </a:r>
          </a:p>
          <a:p>
            <a:endParaRPr lang="en-IN" dirty="0"/>
          </a:p>
        </p:txBody>
      </p:sp>
    </p:spTree>
    <p:extLst>
      <p:ext uri="{BB962C8B-B14F-4D97-AF65-F5344CB8AC3E}">
        <p14:creationId xmlns:p14="http://schemas.microsoft.com/office/powerpoint/2010/main" val="406664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579806" y="489295"/>
            <a:ext cx="10972800" cy="1572768"/>
          </a:xfrm>
        </p:spPr>
        <p:txBody>
          <a:bodyPr/>
          <a:lstStyle/>
          <a:p>
            <a:r>
              <a:rPr lang="en-US" sz="4400" dirty="0"/>
              <a:t>EXPLORATORY DATA ANALYSIS</a:t>
            </a:r>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sz="1600" dirty="0"/>
              <a:t>VEHICLE PRICE PREDICTION</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13" name="TextBox 12">
            <a:extLst>
              <a:ext uri="{FF2B5EF4-FFF2-40B4-BE49-F238E27FC236}">
                <a16:creationId xmlns:a16="http://schemas.microsoft.com/office/drawing/2014/main" id="{286E60E8-48CA-AA8B-DD0B-7BDB27EE9978}"/>
              </a:ext>
            </a:extLst>
          </p:cNvPr>
          <p:cNvSpPr txBox="1"/>
          <p:nvPr/>
        </p:nvSpPr>
        <p:spPr>
          <a:xfrm>
            <a:off x="639394" y="1859340"/>
            <a:ext cx="11145238" cy="4247317"/>
          </a:xfrm>
          <a:prstGeom prst="rect">
            <a:avLst/>
          </a:prstGeom>
          <a:noFill/>
        </p:spPr>
        <p:txBody>
          <a:bodyPr wrap="square">
            <a:spAutoFit/>
          </a:bodyPr>
          <a:lstStyle/>
          <a:p>
            <a:r>
              <a:rPr lang="en-IN" dirty="0"/>
              <a:t>The initial analysis of the dataset focused on understanding the distribution and relationships of key features. The price variable exhibited a right-skewed distribution, suggesting that while most vehicles fall within an average price range, a few high-end models significantly increase the upper tail. A strong negative correlation was found between mileage and price, indicating that vehicles with higher mileage tend to be less expensive. On the other hand, year of manufacture showed a positive correlation with price—newer vehicles generally command higher values in the market.</a:t>
            </a:r>
          </a:p>
          <a:p>
            <a:endParaRPr lang="en-IN" dirty="0"/>
          </a:p>
          <a:p>
            <a:r>
              <a:rPr lang="en-US" dirty="0"/>
              <a:t>Further analysis of categorical features revealed significant trends. </a:t>
            </a:r>
            <a:r>
              <a:rPr lang="en-US" b="1" dirty="0"/>
              <a:t>Fuel type</a:t>
            </a:r>
            <a:r>
              <a:rPr lang="en-US" dirty="0"/>
              <a:t> played a notable role in pricing, with </a:t>
            </a:r>
            <a:r>
              <a:rPr lang="en-US" b="1" dirty="0"/>
              <a:t>electric and hybrid vehicles</a:t>
            </a:r>
            <a:r>
              <a:rPr lang="en-US" dirty="0"/>
              <a:t> priced higher on average than gasoline or diesel models. The </a:t>
            </a:r>
            <a:r>
              <a:rPr lang="en-US" b="1" dirty="0"/>
              <a:t>make</a:t>
            </a:r>
            <a:r>
              <a:rPr lang="en-US" dirty="0"/>
              <a:t> of the vehicle also impacted price: brands like </a:t>
            </a:r>
            <a:r>
              <a:rPr lang="en-US" b="1" dirty="0"/>
              <a:t>Toyota</a:t>
            </a:r>
            <a:r>
              <a:rPr lang="en-US" dirty="0"/>
              <a:t> and </a:t>
            </a:r>
            <a:r>
              <a:rPr lang="en-US" b="1" dirty="0"/>
              <a:t>Ford</a:t>
            </a:r>
            <a:r>
              <a:rPr lang="en-US" dirty="0"/>
              <a:t> had a broad price range, while </a:t>
            </a:r>
            <a:r>
              <a:rPr lang="en-US" b="1" dirty="0"/>
              <a:t>luxury brands</a:t>
            </a:r>
            <a:r>
              <a:rPr lang="en-US" dirty="0"/>
              <a:t> such as </a:t>
            </a:r>
            <a:r>
              <a:rPr lang="en-US" b="1" dirty="0"/>
              <a:t>BMW</a:t>
            </a:r>
            <a:r>
              <a:rPr lang="en-US" dirty="0"/>
              <a:t>, </a:t>
            </a:r>
            <a:r>
              <a:rPr lang="en-US" b="1" dirty="0"/>
              <a:t>Mercedes-Benz</a:t>
            </a:r>
            <a:r>
              <a:rPr lang="en-US" dirty="0"/>
              <a:t>, and </a:t>
            </a:r>
            <a:r>
              <a:rPr lang="en-US" b="1" dirty="0"/>
              <a:t>Audi</a:t>
            </a:r>
            <a:r>
              <a:rPr lang="en-US" dirty="0"/>
              <a:t> consistently appeared at the higher end. Similarly, </a:t>
            </a:r>
            <a:r>
              <a:rPr lang="en-US" b="1" dirty="0"/>
              <a:t>body style</a:t>
            </a:r>
            <a:r>
              <a:rPr lang="en-US" dirty="0"/>
              <a:t> (e.g., SUV, sedan, pickup truck) and </a:t>
            </a:r>
            <a:r>
              <a:rPr lang="en-US" b="1" dirty="0"/>
              <a:t>drivetrain</a:t>
            </a:r>
            <a:r>
              <a:rPr lang="en-US" dirty="0"/>
              <a:t> (e.g., AWD, FWD) introduced variation in pricing. These insights were essential in shaping the feature selection and model design strategy.</a:t>
            </a:r>
            <a:endParaRPr lang="en-IN" dirty="0"/>
          </a:p>
          <a:p>
            <a:endParaRPr lang="en-IN" dirty="0"/>
          </a:p>
          <a:p>
            <a:endParaRPr lang="en-IN" dirty="0"/>
          </a:p>
        </p:txBody>
      </p:sp>
    </p:spTree>
    <p:extLst>
      <p:ext uri="{BB962C8B-B14F-4D97-AF65-F5344CB8AC3E}">
        <p14:creationId xmlns:p14="http://schemas.microsoft.com/office/powerpoint/2010/main" val="270031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F687D-905D-5940-E92B-664E8ED07C88}"/>
              </a:ext>
            </a:extLst>
          </p:cNvPr>
          <p:cNvSpPr>
            <a:spLocks noGrp="1"/>
          </p:cNvSpPr>
          <p:nvPr>
            <p:ph type="title"/>
          </p:nvPr>
        </p:nvSpPr>
        <p:spPr>
          <a:xfrm>
            <a:off x="212300" y="607057"/>
            <a:ext cx="11089232" cy="1080120"/>
          </a:xfrm>
        </p:spPr>
        <p:txBody>
          <a:bodyPr/>
          <a:lstStyle/>
          <a:p>
            <a:pPr algn="ctr"/>
            <a:r>
              <a:rPr lang="en-US" sz="3600" dirty="0"/>
              <a:t>EDA - BIVARIATE ANALYSIS</a:t>
            </a:r>
            <a:r>
              <a:rPr lang="en-US" dirty="0"/>
              <a:t> </a:t>
            </a:r>
          </a:p>
        </p:txBody>
      </p:sp>
      <p:sp>
        <p:nvSpPr>
          <p:cNvPr id="2" name="Footer Placeholder 1">
            <a:extLst>
              <a:ext uri="{FF2B5EF4-FFF2-40B4-BE49-F238E27FC236}">
                <a16:creationId xmlns:a16="http://schemas.microsoft.com/office/drawing/2014/main" id="{0EF1DD75-A4B1-D99B-2111-46A878B8EDA3}"/>
              </a:ext>
            </a:extLst>
          </p:cNvPr>
          <p:cNvSpPr>
            <a:spLocks noGrp="1"/>
          </p:cNvSpPr>
          <p:nvPr>
            <p:ph type="ftr" sz="quarter" idx="11"/>
          </p:nvPr>
        </p:nvSpPr>
        <p:spPr>
          <a:xfrm>
            <a:off x="3925418" y="-35908"/>
            <a:ext cx="4114800" cy="856526"/>
          </a:xfrm>
        </p:spPr>
        <p:txBody>
          <a:bodyPr/>
          <a:lstStyle/>
          <a:p>
            <a:r>
              <a:rPr lang="en-US" sz="1600" dirty="0"/>
              <a:t>VEHICLE PRICE PREDICTION</a:t>
            </a:r>
          </a:p>
        </p:txBody>
      </p:sp>
      <p:sp>
        <p:nvSpPr>
          <p:cNvPr id="3" name="Slide Number Placeholder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10" name="Picture 9">
            <a:extLst>
              <a:ext uri="{FF2B5EF4-FFF2-40B4-BE49-F238E27FC236}">
                <a16:creationId xmlns:a16="http://schemas.microsoft.com/office/drawing/2014/main" id="{4F0080CB-DC38-CC6E-7EBA-55A5E1E68C35}"/>
              </a:ext>
            </a:extLst>
          </p:cNvPr>
          <p:cNvPicPr>
            <a:picLocks noChangeAspect="1"/>
          </p:cNvPicPr>
          <p:nvPr/>
        </p:nvPicPr>
        <p:blipFill>
          <a:blip r:embed="rId2"/>
          <a:stretch>
            <a:fillRect/>
          </a:stretch>
        </p:blipFill>
        <p:spPr>
          <a:xfrm>
            <a:off x="890468" y="1541493"/>
            <a:ext cx="10184700" cy="5228563"/>
          </a:xfrm>
          <a:prstGeom prst="rect">
            <a:avLst/>
          </a:prstGeom>
        </p:spPr>
      </p:pic>
    </p:spTree>
    <p:extLst>
      <p:ext uri="{BB962C8B-B14F-4D97-AF65-F5344CB8AC3E}">
        <p14:creationId xmlns:p14="http://schemas.microsoft.com/office/powerpoint/2010/main" val="3729241824"/>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421B937-7172-47A3-B8EF-010B04CBBB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211</TotalTime>
  <Words>1779</Words>
  <Application>Microsoft Office PowerPoint</Application>
  <PresentationFormat>Widescreen</PresentationFormat>
  <Paragraphs>221</Paragraphs>
  <Slides>28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Vehicle price prediction using  ML  algorithms</vt:lpstr>
      <vt:lpstr>AGENDA</vt:lpstr>
      <vt:lpstr>INTRODUCTION</vt:lpstr>
      <vt:lpstr>Objective</vt:lpstr>
      <vt:lpstr>DATASET OVERVIEW</vt:lpstr>
      <vt:lpstr>Feature description</vt:lpstr>
      <vt:lpstr>DATASET PREPROCESSING</vt:lpstr>
      <vt:lpstr>EXPLORATORY DATA ANALYSIS</vt:lpstr>
      <vt:lpstr>EDA - BIVARIATE ANALYSIS </vt:lpstr>
      <vt:lpstr>EDA - BIVARIATE ANALYSIS </vt:lpstr>
      <vt:lpstr>FEATURE CORRELATION</vt:lpstr>
      <vt:lpstr>DESIGN METHODOLOGY</vt:lpstr>
      <vt:lpstr>Machine learning design approach</vt:lpstr>
      <vt:lpstr>Model selection and  building</vt:lpstr>
      <vt:lpstr>Model training &amp; evaluation</vt:lpstr>
      <vt:lpstr>Model evaluation</vt:lpstr>
      <vt:lpstr>Mae – mean absolute error</vt:lpstr>
      <vt:lpstr>Mse – mean squared error</vt:lpstr>
      <vt:lpstr>RMse – ROOT mean squared error</vt:lpstr>
      <vt:lpstr>Architectural design and deployment</vt:lpstr>
      <vt:lpstr>User interface</vt:lpstr>
      <vt:lpstr>Design of web application</vt:lpstr>
      <vt:lpstr>Testing &amp; results</vt:lpstr>
      <vt:lpstr>Vehicle price predictor – web app</vt:lpstr>
      <vt:lpstr>Vehicle price predictor – web app</vt:lpstr>
      <vt:lpstr>Use case of web application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Badri Shan</dc:creator>
  <cp:lastModifiedBy>Badri Shan</cp:lastModifiedBy>
  <cp:revision>27</cp:revision>
  <dcterms:created xsi:type="dcterms:W3CDTF">2025-07-26T09:02:24Z</dcterms:created>
  <dcterms:modified xsi:type="dcterms:W3CDTF">2025-07-27T03:44:03Z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